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45"/>
  </p:notesMasterIdLst>
  <p:sldIdLst>
    <p:sldId id="256" r:id="rId2"/>
    <p:sldId id="286" r:id="rId3"/>
    <p:sldId id="287" r:id="rId4"/>
    <p:sldId id="288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91" r:id="rId14"/>
    <p:sldId id="290" r:id="rId15"/>
    <p:sldId id="292" r:id="rId16"/>
    <p:sldId id="293" r:id="rId17"/>
    <p:sldId id="294" r:id="rId18"/>
    <p:sldId id="296" r:id="rId19"/>
    <p:sldId id="297" r:id="rId20"/>
    <p:sldId id="298" r:id="rId21"/>
    <p:sldId id="272" r:id="rId22"/>
    <p:sldId id="273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5" r:id="rId35"/>
    <p:sldId id="311" r:id="rId36"/>
    <p:sldId id="313" r:id="rId37"/>
    <p:sldId id="314" r:id="rId38"/>
    <p:sldId id="280" r:id="rId39"/>
    <p:sldId id="281" r:id="rId40"/>
    <p:sldId id="282" r:id="rId41"/>
    <p:sldId id="312" r:id="rId42"/>
    <p:sldId id="283" r:id="rId43"/>
    <p:sldId id="284" r:id="rId4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s-E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es-ES"/>
          </a:p>
        </p:txBody>
      </p:sp>
      <p:sp>
        <p:nvSpPr>
          <p:cNvPr id="102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s-E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747175FE-C10D-4C5C-BCCF-446BE1E47036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58A4C9-9641-4462-BD9A-341064E20FDB}" type="slidenum">
              <a:rPr lang="es-ES"/>
              <a:pPr/>
              <a:t>1</a:t>
            </a:fld>
            <a:endParaRPr lang="es-ES"/>
          </a:p>
        </p:txBody>
      </p:sp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76590-801F-4CD3-94FB-6B8D832A6CFF}" type="slidenum">
              <a:rPr lang="es-ES"/>
              <a:pPr/>
              <a:t>10</a:t>
            </a:fld>
            <a:endParaRPr lang="es-ES"/>
          </a:p>
        </p:txBody>
      </p:sp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52BFDE-6F23-416D-9E88-42BAF13FB903}" type="slidenum">
              <a:rPr lang="es-ES"/>
              <a:pPr/>
              <a:t>11</a:t>
            </a:fld>
            <a:endParaRPr lang="es-ES"/>
          </a:p>
        </p:txBody>
      </p:sp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5B53E0-2B81-4069-92AC-5F9D0ADFCAC7}" type="slidenum">
              <a:rPr lang="es-ES"/>
              <a:pPr/>
              <a:t>12</a:t>
            </a:fld>
            <a:endParaRPr lang="es-ES"/>
          </a:p>
        </p:txBody>
      </p:sp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9BB9D7-81B4-4C17-A17B-A440F5EFEB06}" type="slidenum">
              <a:rPr lang="es-ES"/>
              <a:pPr/>
              <a:t>13</a:t>
            </a:fld>
            <a:endParaRPr lang="es-ES"/>
          </a:p>
        </p:txBody>
      </p:sp>
      <p:sp>
        <p:nvSpPr>
          <p:cNvPr id="99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ADEE52-5D94-40C8-AB8E-F7CE813E508F}" type="slidenum">
              <a:rPr lang="es-ES"/>
              <a:pPr/>
              <a:t>14</a:t>
            </a:fld>
            <a:endParaRPr lang="es-ES"/>
          </a:p>
        </p:txBody>
      </p:sp>
      <p:sp>
        <p:nvSpPr>
          <p:cNvPr id="100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11CF00-EA11-4F6B-8DAB-B6164114AF7A}" type="slidenum">
              <a:rPr lang="es-ES"/>
              <a:pPr/>
              <a:t>15</a:t>
            </a:fld>
            <a:endParaRPr lang="es-ES"/>
          </a:p>
        </p:txBody>
      </p:sp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35F522-28B4-453F-8ADB-908C9C7913D5}" type="slidenum">
              <a:rPr lang="es-ES"/>
              <a:pPr/>
              <a:t>16</a:t>
            </a:fld>
            <a:endParaRPr lang="es-ES"/>
          </a:p>
        </p:txBody>
      </p:sp>
      <p:sp>
        <p:nvSpPr>
          <p:cNvPr id="102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F3A0A8-089F-4E7C-8304-1443142C4019}" type="slidenum">
              <a:rPr lang="es-ES"/>
              <a:pPr/>
              <a:t>17</a:t>
            </a:fld>
            <a:endParaRPr lang="es-ES"/>
          </a:p>
        </p:txBody>
      </p:sp>
      <p:sp>
        <p:nvSpPr>
          <p:cNvPr id="105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49AA13-17CA-477A-94B5-484EA642961D}" type="slidenum">
              <a:rPr lang="es-ES"/>
              <a:pPr/>
              <a:t>21</a:t>
            </a:fld>
            <a:endParaRPr lang="es-ES"/>
          </a:p>
        </p:txBody>
      </p:sp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5F8979-5E55-467E-B4A7-16B349E69415}" type="slidenum">
              <a:rPr lang="es-ES"/>
              <a:pPr/>
              <a:t>22</a:t>
            </a:fld>
            <a:endParaRPr lang="es-ES"/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AD49A6-1494-489C-A1BC-F7F22E747C03}" type="slidenum">
              <a:rPr lang="es-ES"/>
              <a:pPr/>
              <a:t>2</a:t>
            </a:fld>
            <a:endParaRPr lang="es-ES"/>
          </a:p>
        </p:txBody>
      </p:sp>
      <p:sp>
        <p:nvSpPr>
          <p:cNvPr id="95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0C7C3-7E37-4366-B4F8-8936CD38D160}" type="slidenum">
              <a:rPr lang="es-ES"/>
              <a:pPr/>
              <a:t>38</a:t>
            </a:fld>
            <a:endParaRPr lang="es-ES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706C11-E2D0-4140-A9F2-1FD3B968518B}" type="slidenum">
              <a:rPr lang="es-ES"/>
              <a:pPr/>
              <a:t>39</a:t>
            </a:fld>
            <a:endParaRPr lang="es-ES"/>
          </a:p>
        </p:txBody>
      </p:sp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61F3D5-6E9B-4AC5-A419-78859F54EEE7}" type="slidenum">
              <a:rPr lang="es-ES"/>
              <a:pPr/>
              <a:t>40</a:t>
            </a:fld>
            <a:endParaRPr lang="es-ES"/>
          </a:p>
        </p:txBody>
      </p:sp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FEAF3-E271-431F-85D0-8275FD6B258A}" type="slidenum">
              <a:rPr lang="es-ES"/>
              <a:pPr/>
              <a:t>42</a:t>
            </a:fld>
            <a:endParaRPr lang="es-ES"/>
          </a:p>
        </p:txBody>
      </p:sp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E5673D-0DEE-48F3-B1CA-A9695F645D91}" type="slidenum">
              <a:rPr lang="es-ES"/>
              <a:pPr/>
              <a:t>43</a:t>
            </a:fld>
            <a:endParaRPr lang="es-ES"/>
          </a:p>
        </p:txBody>
      </p:sp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AFA843-899E-408E-BC21-2997EAFEC95A}" type="slidenum">
              <a:rPr lang="es-ES"/>
              <a:pPr/>
              <a:t>3</a:t>
            </a:fld>
            <a:endParaRPr lang="es-ES"/>
          </a:p>
        </p:txBody>
      </p:sp>
      <p:sp>
        <p:nvSpPr>
          <p:cNvPr id="96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6CF319-A03C-4864-A13B-0C2885C80639}" type="slidenum">
              <a:rPr lang="es-ES"/>
              <a:pPr/>
              <a:t>4</a:t>
            </a:fld>
            <a:endParaRPr lang="es-ES"/>
          </a:p>
        </p:txBody>
      </p:sp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95F2A5-4AF1-4AA1-9139-3004F3FCE62E}" type="slidenum">
              <a:rPr lang="es-ES"/>
              <a:pPr/>
              <a:t>5</a:t>
            </a:fld>
            <a:endParaRPr lang="es-ES"/>
          </a:p>
        </p:txBody>
      </p:sp>
      <p:sp>
        <p:nvSpPr>
          <p:cNvPr id="11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54EE40-C189-43FC-A58B-F32602EA00A9}" type="slidenum">
              <a:rPr lang="es-ES"/>
              <a:pPr/>
              <a:t>6</a:t>
            </a:fld>
            <a:endParaRPr lang="es-ES"/>
          </a:p>
        </p:txBody>
      </p:sp>
      <p:sp>
        <p:nvSpPr>
          <p:cNvPr id="13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897991-24E9-4C5E-8369-1A617676A747}" type="slidenum">
              <a:rPr lang="es-ES"/>
              <a:pPr/>
              <a:t>7</a:t>
            </a:fld>
            <a:endParaRPr lang="es-ES"/>
          </a:p>
        </p:txBody>
      </p:sp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C8262-7421-428D-94F8-2C264A8CD976}" type="slidenum">
              <a:rPr lang="es-ES"/>
              <a:pPr/>
              <a:t>8</a:t>
            </a:fld>
            <a:endParaRPr lang="es-ES"/>
          </a:p>
        </p:txBody>
      </p:sp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F97131-021F-48FA-BD3B-734AF453AA1C}" type="slidenum">
              <a:rPr lang="es-ES"/>
              <a:pPr/>
              <a:t>9</a:t>
            </a:fld>
            <a:endParaRPr lang="es-ES"/>
          </a:p>
        </p:txBody>
      </p:sp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BDDD19F-AC93-44FC-A5F8-DD24C8175503}" type="slidenum">
              <a:rPr lang="es-ES"/>
              <a:pPr/>
              <a:t>‹#›</a:t>
            </a:fld>
            <a:endParaRPr lang="es-ES"/>
          </a:p>
        </p:txBody>
      </p:sp>
      <p:sp>
        <p:nvSpPr>
          <p:cNvPr id="84999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MX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EDC1F-4446-4E17-930F-503BAC4371C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65C27-24E8-4D90-A7EB-6960465697A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FCF2B-79F2-480E-9072-38D5DD249F7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3AECC-840A-400F-BC61-FD5B632F37E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D659C-E5A4-4F02-8990-CAB3B82D002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BC84B-9C21-4DB1-AC93-523F46B3802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6155C-C0C7-4AD2-B2A7-EBFD3897BD4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6C34B-1436-484E-BAA6-EA8F929728C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4FF86-EF35-42E1-9559-A9772B90783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6C196-1778-405B-BEB9-CA28C4880BF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83972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MX" sz="2400">
              <a:latin typeface="Times New Roman" pitchFamily="18" charset="0"/>
            </a:endParaRPr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s-ES"/>
          </a:p>
        </p:txBody>
      </p:sp>
      <p:sp>
        <p:nvSpPr>
          <p:cNvPr id="839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CFB028-A2CB-44FF-B893-95710CE05129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gif"/><Relationship Id="rId11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gi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gif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sz="3600" dirty="0"/>
              <a:t>Secuencias de enseñanza basadas en la construcción de </a:t>
            </a:r>
            <a:r>
              <a:rPr lang="es-ES" sz="3600" dirty="0" smtClean="0"/>
              <a:t>modelos científicos</a:t>
            </a:r>
            <a:endParaRPr lang="es-ES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042988" y="333375"/>
            <a:ext cx="7415212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_tradnl" sz="3000">
                <a:solidFill>
                  <a:schemeClr val="accent2"/>
                </a:solidFill>
                <a:latin typeface="Tahoma" pitchFamily="34" charset="0"/>
              </a:rPr>
              <a:t>Los modelos cient</a:t>
            </a:r>
            <a:r>
              <a:rPr lang="es-ES_tradnl" altLang="ja-JP" sz="3000">
                <a:solidFill>
                  <a:schemeClr val="accent2"/>
                </a:solidFill>
                <a:latin typeface="Tahoma" pitchFamily="34" charset="0"/>
                <a:ea typeface="MS PGothic" pitchFamily="34" charset="-128"/>
              </a:rPr>
              <a:t>íficos son complejos</a:t>
            </a:r>
            <a:r>
              <a:rPr lang="es-ES_tradnl" altLang="ja-JP" sz="3800" b="1">
                <a:solidFill>
                  <a:schemeClr val="accent2"/>
                </a:solidFill>
                <a:latin typeface="Futura" pitchFamily="16" charset="0"/>
                <a:ea typeface="MS PGothic" pitchFamily="34" charset="-128"/>
              </a:rPr>
              <a:t/>
            </a:r>
            <a:br>
              <a:rPr lang="es-ES_tradnl" altLang="ja-JP" sz="3800" b="1">
                <a:solidFill>
                  <a:schemeClr val="accent2"/>
                </a:solidFill>
                <a:latin typeface="Futura" pitchFamily="16" charset="0"/>
                <a:ea typeface="MS PGothic" pitchFamily="34" charset="-128"/>
              </a:rPr>
            </a:br>
            <a:endParaRPr lang="en-US" sz="3800" b="1">
              <a:solidFill>
                <a:schemeClr val="accent2"/>
              </a:solidFill>
              <a:latin typeface="Futura" pitchFamily="16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042988" y="1916113"/>
            <a:ext cx="36004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rgbClr val="FF2407"/>
              </a:buClr>
              <a:buFont typeface="Wingdings" pitchFamily="2" charset="2"/>
              <a:buNone/>
            </a:pPr>
            <a:r>
              <a:rPr lang="es-ES_tradnl" sz="2200">
                <a:latin typeface="Tahoma" pitchFamily="34" charset="0"/>
              </a:rPr>
              <a:t>Incluyen:</a:t>
            </a:r>
          </a:p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rgbClr val="FF2407"/>
              </a:buClr>
              <a:buFont typeface="Wingdings" pitchFamily="2" charset="2"/>
              <a:buChar char="o"/>
            </a:pPr>
            <a:endParaRPr lang="es-ES_tradnl" sz="2200">
              <a:latin typeface="Tahoma" pitchFamily="34" charset="0"/>
            </a:endParaRPr>
          </a:p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o"/>
            </a:pPr>
            <a:r>
              <a:rPr lang="es-ES_tradnl" sz="2200">
                <a:latin typeface="Tahoma" pitchFamily="34" charset="0"/>
              </a:rPr>
              <a:t>Experiencias paradigm</a:t>
            </a:r>
            <a:r>
              <a:rPr lang="es-ES_tradnl" altLang="ja-JP" sz="2200">
                <a:latin typeface="Tahoma" pitchFamily="34" charset="0"/>
                <a:ea typeface="MS PGothic" pitchFamily="34" charset="-128"/>
              </a:rPr>
              <a:t>áticas</a:t>
            </a:r>
            <a:endParaRPr lang="es-ES_tradnl" sz="2200">
              <a:latin typeface="Tahoma" pitchFamily="34" charset="0"/>
            </a:endParaRPr>
          </a:p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o"/>
            </a:pPr>
            <a:r>
              <a:rPr lang="es-ES_tradnl" sz="2200">
                <a:latin typeface="Tahoma" pitchFamily="34" charset="0"/>
              </a:rPr>
              <a:t>Una red de conceptos</a:t>
            </a:r>
          </a:p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o"/>
            </a:pPr>
            <a:r>
              <a:rPr lang="es-ES_tradnl" sz="2200">
                <a:latin typeface="Tahoma" pitchFamily="34" charset="0"/>
              </a:rPr>
              <a:t>Instrumentos</a:t>
            </a:r>
          </a:p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o"/>
            </a:pPr>
            <a:r>
              <a:rPr lang="es-ES_tradnl" sz="2200">
                <a:latin typeface="Tahoma" pitchFamily="34" charset="0"/>
              </a:rPr>
              <a:t>Analog</a:t>
            </a:r>
            <a:r>
              <a:rPr lang="es-ES_tradnl" altLang="ja-JP" sz="2200">
                <a:latin typeface="Tahoma" pitchFamily="34" charset="0"/>
                <a:ea typeface="MS PGothic" pitchFamily="34" charset="-128"/>
              </a:rPr>
              <a:t>ías</a:t>
            </a:r>
          </a:p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o"/>
            </a:pPr>
            <a:r>
              <a:rPr lang="es-ES_tradnl" altLang="ja-JP" sz="2200">
                <a:latin typeface="Tahoma" pitchFamily="34" charset="0"/>
                <a:ea typeface="MS PGothic" pitchFamily="34" charset="-128"/>
              </a:rPr>
              <a:t>Formas de hablar, vocabulario</a:t>
            </a:r>
          </a:p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o"/>
            </a:pPr>
            <a:r>
              <a:rPr lang="es-ES_tradnl" altLang="ja-JP" sz="2200">
                <a:latin typeface="Tahoma" pitchFamily="34" charset="0"/>
                <a:ea typeface="MS PGothic" pitchFamily="34" charset="-128"/>
              </a:rPr>
              <a:t>Valores</a:t>
            </a:r>
          </a:p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o"/>
            </a:pPr>
            <a:r>
              <a:rPr lang="es-ES_tradnl" altLang="ja-JP" sz="2200">
                <a:latin typeface="Tahoma" pitchFamily="34" charset="0"/>
                <a:ea typeface="MS PGothic" pitchFamily="34" charset="-128"/>
              </a:rPr>
              <a:t>…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648200" y="1981200"/>
            <a:ext cx="3962400" cy="4114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200">
                <a:latin typeface="Tahoma" pitchFamily="34" charset="0"/>
              </a:rPr>
              <a:t>Evolucionan (se regulan)</a:t>
            </a:r>
            <a:r>
              <a:rPr lang="en-US" altLang="ja-JP" sz="2200">
                <a:latin typeface="Tahoma" pitchFamily="34" charset="0"/>
                <a:ea typeface="MS PGothic" pitchFamily="34" charset="-128"/>
              </a:rPr>
              <a:t> en función de:</a:t>
            </a:r>
          </a:p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en-US" altLang="ja-JP" sz="2200">
              <a:latin typeface="Tahoma" pitchFamily="34" charset="0"/>
              <a:ea typeface="MS PGothic" pitchFamily="34" charset="-128"/>
            </a:endParaRPr>
          </a:p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altLang="ja-JP" sz="2200">
                <a:latin typeface="Tahoma" pitchFamily="34" charset="0"/>
                <a:ea typeface="MS PGothic" pitchFamily="34" charset="-128"/>
              </a:rPr>
              <a:t>Nuevas experiencias</a:t>
            </a:r>
          </a:p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altLang="ja-JP" sz="2200">
                <a:latin typeface="Tahoma" pitchFamily="34" charset="0"/>
                <a:ea typeface="MS PGothic" pitchFamily="34" charset="-128"/>
              </a:rPr>
              <a:t>Nuevos instrumentos</a:t>
            </a:r>
          </a:p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altLang="ja-JP" sz="2200">
                <a:latin typeface="Tahoma" pitchFamily="34" charset="0"/>
                <a:ea typeface="MS PGothic" pitchFamily="34" charset="-128"/>
              </a:rPr>
              <a:t>Nuevas maneras de mirar los datos</a:t>
            </a:r>
          </a:p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altLang="ja-JP" sz="2200">
                <a:latin typeface="Tahoma" pitchFamily="34" charset="0"/>
                <a:ea typeface="MS PGothic" pitchFamily="34" charset="-128"/>
              </a:rPr>
              <a:t>Nuevos conceptos</a:t>
            </a:r>
          </a:p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altLang="ja-JP" sz="2200">
                <a:latin typeface="Tahoma" pitchFamily="34" charset="0"/>
                <a:ea typeface="MS PGothic" pitchFamily="34" charset="-128"/>
              </a:rPr>
              <a:t>Nuevos valores</a:t>
            </a:r>
          </a:p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altLang="ja-JP" sz="2200">
                <a:latin typeface="Tahoma" pitchFamily="34" charset="0"/>
                <a:ea typeface="MS PGothic" pitchFamily="34" charset="-128"/>
              </a:rPr>
              <a:t>…</a:t>
            </a:r>
          </a:p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en-US" sz="22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  <p:bldP spid="2048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173163" y="1905000"/>
            <a:ext cx="7437437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469900" indent="-469900">
              <a:lnSpc>
                <a:spcPct val="90000"/>
              </a:lnSpc>
              <a:spcBef>
                <a:spcPct val="45000"/>
              </a:spcBef>
              <a:buClr>
                <a:srgbClr val="FF2407"/>
              </a:buClr>
              <a:buFont typeface="Wingdings" pitchFamily="2" charset="2"/>
              <a:buNone/>
            </a:pPr>
            <a:r>
              <a:rPr lang="es-ES_tradnl" sz="2600"/>
              <a:t>Son:</a:t>
            </a:r>
          </a:p>
          <a:p>
            <a:pPr marL="469900" indent="-469900">
              <a:lnSpc>
                <a:spcPct val="90000"/>
              </a:lnSpc>
              <a:spcBef>
                <a:spcPct val="45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s-ES_tradnl" sz="2600"/>
              <a:t>Modelos que construyen los alumnos, que les son </a:t>
            </a:r>
            <a:r>
              <a:rPr lang="es-ES_tradnl" sz="2600">
                <a:latin typeface="Arial"/>
              </a:rPr>
              <a:t>ú</a:t>
            </a:r>
            <a:r>
              <a:rPr lang="es-ES_tradnl" sz="2600"/>
              <a:t>tiles para explicar hechos de su mundo, y que pueden evolucionar</a:t>
            </a:r>
          </a:p>
          <a:p>
            <a:pPr marL="469900" indent="-469900">
              <a:lnSpc>
                <a:spcPct val="90000"/>
              </a:lnSpc>
              <a:spcBef>
                <a:spcPct val="45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s-ES_tradnl" sz="2600"/>
              <a:t>Coherentes con los modelos </a:t>
            </a:r>
            <a:r>
              <a:rPr lang="es-ES_tradnl" sz="2600">
                <a:latin typeface="Arial"/>
              </a:rPr>
              <a:t>“</a:t>
            </a:r>
            <a:r>
              <a:rPr lang="es-ES_tradnl" sz="2600"/>
              <a:t>expertos</a:t>
            </a:r>
            <a:r>
              <a:rPr lang="es-ES_tradnl" sz="2600">
                <a:latin typeface="Arial"/>
              </a:rPr>
              <a:t>”</a:t>
            </a:r>
            <a:r>
              <a:rPr lang="es-ES_tradnl" sz="2600"/>
              <a:t> pero no iguales</a:t>
            </a:r>
          </a:p>
          <a:p>
            <a:pPr marL="469900" indent="-469900">
              <a:lnSpc>
                <a:spcPct val="90000"/>
              </a:lnSpc>
              <a:spcBef>
                <a:spcPct val="45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s-ES_tradnl" sz="2600"/>
              <a:t>Incluyen conceptos, experiencias, analog</a:t>
            </a:r>
            <a:r>
              <a:rPr lang="es-ES_tradnl" sz="2600">
                <a:latin typeface="Arial"/>
              </a:rPr>
              <a:t>í</a:t>
            </a:r>
            <a:r>
              <a:rPr lang="es-ES_tradnl" sz="2600"/>
              <a:t>as, formas de expresar y valores. Tienen sentido</a:t>
            </a:r>
            <a:r>
              <a:rPr lang="es-ES_tradnl" sz="3000">
                <a:solidFill>
                  <a:schemeClr val="bg1"/>
                </a:solidFill>
              </a:rPr>
              <a:t> </a:t>
            </a:r>
            <a:r>
              <a:rPr lang="es-ES_tradnl" sz="2600"/>
              <a:t>para los alumnos 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042988" y="457200"/>
            <a:ext cx="77200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_tradnl" sz="3000">
                <a:solidFill>
                  <a:schemeClr val="accent2"/>
                </a:solidFill>
                <a:latin typeface="Tahoma" pitchFamily="34" charset="0"/>
              </a:rPr>
              <a:t>Modelos de “ciencia escolar”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116013" y="404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_tradnl" sz="3000">
                <a:solidFill>
                  <a:schemeClr val="accent2"/>
                </a:solidFill>
                <a:latin typeface="Tahoma" pitchFamily="34" charset="0"/>
              </a:rPr>
              <a:t>Modelos de “ciencia escolar”</a:t>
            </a:r>
            <a:endParaRPr lang="en-US" sz="300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116013" y="18526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9900" indent="-469900"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ca-ES" sz="2100">
                <a:solidFill>
                  <a:schemeClr val="accent2"/>
                </a:solidFill>
              </a:rPr>
              <a:t> </a:t>
            </a:r>
            <a:r>
              <a:rPr lang="ca-ES" sz="3000"/>
              <a:t>Al igual que los modelos cient</a:t>
            </a:r>
            <a:r>
              <a:rPr lang="ca-ES" altLang="ja-JP" sz="3000">
                <a:latin typeface="Arial"/>
                <a:ea typeface="MS PGothic" pitchFamily="34" charset="-128"/>
              </a:rPr>
              <a:t>í</a:t>
            </a:r>
            <a:r>
              <a:rPr lang="ca-ES" altLang="ja-JP" sz="3000">
                <a:ea typeface="MS PGothic" pitchFamily="34" charset="-128"/>
              </a:rPr>
              <a:t>ficos: </a:t>
            </a:r>
          </a:p>
          <a:p>
            <a:pPr marL="469900" indent="-469900"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ca-ES" sz="3000"/>
              <a:t>Son abstractos y generales (explican muchos fen</a:t>
            </a:r>
            <a:r>
              <a:rPr lang="ca-ES" altLang="ja-JP" sz="3000">
                <a:latin typeface="Arial"/>
                <a:ea typeface="MS PGothic" pitchFamily="34" charset="-128"/>
              </a:rPr>
              <a:t>ó</a:t>
            </a:r>
            <a:r>
              <a:rPr lang="ca-ES" sz="3000"/>
              <a:t>menos distintos).</a:t>
            </a:r>
          </a:p>
          <a:p>
            <a:pPr marL="469900" indent="-469900"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ca-ES" sz="3000"/>
              <a:t>Implican una forma de </a:t>
            </a:r>
            <a:r>
              <a:rPr lang="ca-ES" sz="3000">
                <a:latin typeface="Arial"/>
              </a:rPr>
              <a:t>‘</a:t>
            </a:r>
            <a:r>
              <a:rPr lang="ca-ES" sz="3000"/>
              <a:t>mirar</a:t>
            </a:r>
            <a:r>
              <a:rPr lang="ca-ES" sz="3000">
                <a:latin typeface="Arial"/>
              </a:rPr>
              <a:t>’</a:t>
            </a:r>
            <a:r>
              <a:rPr lang="ca-ES" sz="3000"/>
              <a:t> los fen</a:t>
            </a:r>
            <a:r>
              <a:rPr lang="ca-ES" altLang="ja-JP" sz="3000">
                <a:latin typeface="Arial"/>
                <a:ea typeface="MS PGothic" pitchFamily="34" charset="-128"/>
              </a:rPr>
              <a:t>ó</a:t>
            </a:r>
            <a:r>
              <a:rPr lang="ca-ES" sz="3000"/>
              <a:t>menos</a:t>
            </a:r>
            <a:r>
              <a:rPr lang="ca-ES" sz="3000">
                <a:latin typeface="Arial"/>
              </a:rPr>
              <a:t>…</a:t>
            </a:r>
            <a:endParaRPr lang="ca-ES" sz="3000"/>
          </a:p>
          <a:p>
            <a:pPr marL="469900" indent="-469900"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ca-ES" sz="3000">
                <a:latin typeface="Arial"/>
              </a:rPr>
              <a:t>…</a:t>
            </a:r>
            <a:r>
              <a:rPr lang="ca-ES" sz="3000"/>
              <a:t>pero en </a:t>
            </a:r>
            <a:r>
              <a:rPr lang="ca-ES" sz="3000">
                <a:latin typeface="Arial"/>
              </a:rPr>
              <a:t>‘</a:t>
            </a:r>
            <a:r>
              <a:rPr lang="ca-ES" sz="3000"/>
              <a:t>di</a:t>
            </a:r>
            <a:r>
              <a:rPr lang="ca-ES" altLang="ja-JP" sz="3000">
                <a:latin typeface="Arial"/>
                <a:ea typeface="MS PGothic" pitchFamily="34" charset="-128"/>
              </a:rPr>
              <a:t>á</a:t>
            </a:r>
            <a:r>
              <a:rPr lang="ca-ES" sz="3000"/>
              <a:t>logo</a:t>
            </a:r>
            <a:r>
              <a:rPr lang="ca-ES" sz="3000">
                <a:latin typeface="Arial"/>
              </a:rPr>
              <a:t>’</a:t>
            </a:r>
            <a:r>
              <a:rPr lang="ca-ES" sz="3000"/>
              <a:t> con otras formas de mirar. </a:t>
            </a: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en-US"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8137525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8604250" y="981075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8604250" y="4724400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8604250" y="2781300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91145" name="Line 9"/>
          <p:cNvSpPr>
            <a:spLocks noChangeShapeType="1"/>
          </p:cNvSpPr>
          <p:nvPr/>
        </p:nvSpPr>
        <p:spPr bwMode="auto">
          <a:xfrm>
            <a:off x="8675688" y="2492375"/>
            <a:ext cx="288925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91146" name="Line 10"/>
          <p:cNvSpPr>
            <a:spLocks noChangeShapeType="1"/>
          </p:cNvSpPr>
          <p:nvPr/>
        </p:nvSpPr>
        <p:spPr bwMode="auto">
          <a:xfrm>
            <a:off x="8675688" y="3860800"/>
            <a:ext cx="288925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400"/>
              <a:t>Construyendo modelos los alumnos tienen oportunidades para: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600"/>
              <a:t>Experimentar aspectos excitantes e interesantes de la producción del conocimiento científico</a:t>
            </a:r>
          </a:p>
          <a:p>
            <a:r>
              <a:rPr lang="es-ES" sz="2600"/>
              <a:t>Pensar sobre los propósitos de la ciencia</a:t>
            </a:r>
          </a:p>
          <a:p>
            <a:r>
              <a:rPr lang="es-ES" sz="2600"/>
              <a:t>Formular preguntas más críticas y atinadas</a:t>
            </a:r>
          </a:p>
          <a:p>
            <a:r>
              <a:rPr lang="es-ES" sz="2600"/>
              <a:t>Proponer explicaciones y hacer predicciones</a:t>
            </a:r>
          </a:p>
          <a:p>
            <a:r>
              <a:rPr lang="es-ES" sz="2600"/>
              <a:t>Evaluar el modelo propuesto para obtener informaciones que puedan ayudar en la reformulación del mismo.</a:t>
            </a:r>
          </a:p>
          <a:p>
            <a:endParaRPr lang="es-ES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El profesor:				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Decide cuándo plantear la construcción de modelos y con qué objetivo</a:t>
            </a:r>
          </a:p>
          <a:p>
            <a:r>
              <a:rPr lang="es-ES"/>
              <a:t>Considerar los antecedentes de sus alumnos (concepciones alternativas)</a:t>
            </a:r>
          </a:p>
          <a:p>
            <a:pPr lvl="1"/>
            <a:r>
              <a:rPr lang="es-ES"/>
              <a:t>Establecer puntos de partida</a:t>
            </a:r>
          </a:p>
          <a:p>
            <a:pPr lvl="1"/>
            <a:r>
              <a:rPr lang="es-ES"/>
              <a:t>Prever dificultades de aprendizaje</a:t>
            </a:r>
          </a:p>
          <a:p>
            <a:pPr lvl="1"/>
            <a:r>
              <a:rPr lang="es-ES"/>
              <a:t>Plantear preguntas relevantes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400"/>
              <a:t>Sentido de la construcción del modelo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852738"/>
            <a:ext cx="3429000" cy="1820862"/>
          </a:xfrm>
          <a:noFill/>
          <a:ln w="25400">
            <a:solidFill>
              <a:schemeClr val="accent2"/>
            </a:solidFill>
          </a:ln>
        </p:spPr>
        <p:txBody>
          <a:bodyPr/>
          <a:lstStyle/>
          <a:p>
            <a:r>
              <a:rPr lang="es-ES"/>
              <a:t>Contexto</a:t>
            </a:r>
          </a:p>
          <a:p>
            <a:r>
              <a:rPr lang="es-ES"/>
              <a:t>Relevancia</a:t>
            </a:r>
          </a:p>
          <a:p>
            <a:r>
              <a:rPr lang="es-ES"/>
              <a:t>Importancia</a:t>
            </a:r>
          </a:p>
        </p:txBody>
      </p:sp>
      <p:sp>
        <p:nvSpPr>
          <p:cNvPr id="93222" name="Text Box 38"/>
          <p:cNvSpPr txBox="1">
            <a:spLocks noChangeArrowheads="1"/>
          </p:cNvSpPr>
          <p:nvPr/>
        </p:nvSpPr>
        <p:spPr bwMode="auto">
          <a:xfrm>
            <a:off x="5795963" y="3357563"/>
            <a:ext cx="2159000" cy="54451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/>
              <a:t>Estudiante</a:t>
            </a:r>
          </a:p>
        </p:txBody>
      </p:sp>
      <p:sp>
        <p:nvSpPr>
          <p:cNvPr id="93223" name="AutoShape 39"/>
          <p:cNvSpPr>
            <a:spLocks noChangeArrowheads="1"/>
          </p:cNvSpPr>
          <p:nvPr/>
        </p:nvSpPr>
        <p:spPr bwMode="auto">
          <a:xfrm>
            <a:off x="4356100" y="3500438"/>
            <a:ext cx="936625" cy="288925"/>
          </a:xfrm>
          <a:prstGeom prst="rightArrow">
            <a:avLst>
              <a:gd name="adj1" fmla="val 50000"/>
              <a:gd name="adj2" fmla="val 8104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31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3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nimBg="1"/>
      <p:bldP spid="93222" grpId="0" animBg="1"/>
      <p:bldP spid="932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Experiencia inicial</a:t>
            </a:r>
          </a:p>
        </p:txBody>
      </p:sp>
      <p:grpSp>
        <p:nvGrpSpPr>
          <p:cNvPr id="103429" name="Group 5"/>
          <p:cNvGrpSpPr>
            <a:grpSpLocks/>
          </p:cNvGrpSpPr>
          <p:nvPr/>
        </p:nvGrpSpPr>
        <p:grpSpPr bwMode="auto">
          <a:xfrm>
            <a:off x="1403350" y="2060575"/>
            <a:ext cx="6553200" cy="3676650"/>
            <a:chOff x="1474" y="1842"/>
            <a:chExt cx="4128" cy="2316"/>
          </a:xfrm>
        </p:grpSpPr>
        <p:sp>
          <p:nvSpPr>
            <p:cNvPr id="103430" name="Text Box 6"/>
            <p:cNvSpPr txBox="1">
              <a:spLocks noChangeArrowheads="1"/>
            </p:cNvSpPr>
            <p:nvPr/>
          </p:nvSpPr>
          <p:spPr bwMode="auto">
            <a:xfrm>
              <a:off x="1519" y="1842"/>
              <a:ext cx="2767" cy="23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s-ES"/>
                <a:t>Experiencia con el objeto a modelar</a:t>
              </a:r>
            </a:p>
          </p:txBody>
        </p:sp>
        <p:sp>
          <p:nvSpPr>
            <p:cNvPr id="103431" name="Text Box 7"/>
            <p:cNvSpPr txBox="1">
              <a:spLocks noChangeArrowheads="1"/>
            </p:cNvSpPr>
            <p:nvPr/>
          </p:nvSpPr>
          <p:spPr bwMode="auto">
            <a:xfrm>
              <a:off x="1474" y="3067"/>
              <a:ext cx="862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>
                  <a:solidFill>
                    <a:schemeClr val="accent2"/>
                  </a:solidFill>
                </a:rPr>
                <a:t>Existente</a:t>
              </a:r>
            </a:p>
          </p:txBody>
        </p:sp>
        <p:sp>
          <p:nvSpPr>
            <p:cNvPr id="103432" name="Text Box 8"/>
            <p:cNvSpPr txBox="1">
              <a:spLocks noChangeArrowheads="1"/>
            </p:cNvSpPr>
            <p:nvPr/>
          </p:nvSpPr>
          <p:spPr bwMode="auto">
            <a:xfrm>
              <a:off x="2925" y="3113"/>
              <a:ext cx="1225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>
                  <a:solidFill>
                    <a:schemeClr val="accent2"/>
                  </a:solidFill>
                </a:rPr>
                <a:t>Adquirida en el momento</a:t>
              </a:r>
            </a:p>
          </p:txBody>
        </p:sp>
        <p:sp>
          <p:nvSpPr>
            <p:cNvPr id="103433" name="Text Box 9"/>
            <p:cNvSpPr txBox="1">
              <a:spLocks noChangeArrowheads="1"/>
            </p:cNvSpPr>
            <p:nvPr/>
          </p:nvSpPr>
          <p:spPr bwMode="auto">
            <a:xfrm>
              <a:off x="1655" y="2432"/>
              <a:ext cx="998" cy="41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/>
                <a:t>Situaciones cotidianas</a:t>
              </a:r>
            </a:p>
          </p:txBody>
        </p:sp>
        <p:sp>
          <p:nvSpPr>
            <p:cNvPr id="103434" name="Text Box 10"/>
            <p:cNvSpPr txBox="1">
              <a:spLocks noChangeArrowheads="1"/>
            </p:cNvSpPr>
            <p:nvPr/>
          </p:nvSpPr>
          <p:spPr bwMode="auto">
            <a:xfrm>
              <a:off x="2971" y="2432"/>
              <a:ext cx="998" cy="41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/>
                <a:t>Situaciones escolares</a:t>
              </a:r>
            </a:p>
          </p:txBody>
        </p:sp>
        <p:sp>
          <p:nvSpPr>
            <p:cNvPr id="103435" name="Text Box 11"/>
            <p:cNvSpPr txBox="1">
              <a:spLocks noChangeArrowheads="1"/>
            </p:cNvSpPr>
            <p:nvPr/>
          </p:nvSpPr>
          <p:spPr bwMode="auto">
            <a:xfrm>
              <a:off x="1837" y="3748"/>
              <a:ext cx="1633" cy="410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/>
                <a:t>Material bibliográfico (verbal, visual)</a:t>
              </a:r>
            </a:p>
          </p:txBody>
        </p:sp>
        <p:sp>
          <p:nvSpPr>
            <p:cNvPr id="103436" name="Text Box 12"/>
            <p:cNvSpPr txBox="1">
              <a:spLocks noChangeArrowheads="1"/>
            </p:cNvSpPr>
            <p:nvPr/>
          </p:nvSpPr>
          <p:spPr bwMode="auto">
            <a:xfrm>
              <a:off x="3606" y="3838"/>
              <a:ext cx="1996" cy="237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/>
                <a:t>Experiencias empíricas</a:t>
              </a:r>
            </a:p>
          </p:txBody>
        </p:sp>
        <p:sp>
          <p:nvSpPr>
            <p:cNvPr id="103437" name="Line 13"/>
            <p:cNvSpPr>
              <a:spLocks noChangeShapeType="1"/>
            </p:cNvSpPr>
            <p:nvPr/>
          </p:nvSpPr>
          <p:spPr bwMode="auto">
            <a:xfrm>
              <a:off x="2789" y="2069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03438" name="Line 14"/>
            <p:cNvSpPr>
              <a:spLocks noChangeShapeType="1"/>
            </p:cNvSpPr>
            <p:nvPr/>
          </p:nvSpPr>
          <p:spPr bwMode="auto">
            <a:xfrm>
              <a:off x="2109" y="2251"/>
              <a:ext cx="14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03439" name="Line 15"/>
            <p:cNvSpPr>
              <a:spLocks noChangeShapeType="1"/>
            </p:cNvSpPr>
            <p:nvPr/>
          </p:nvSpPr>
          <p:spPr bwMode="auto">
            <a:xfrm>
              <a:off x="2109" y="2251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03440" name="Line 16"/>
            <p:cNvSpPr>
              <a:spLocks noChangeShapeType="1"/>
            </p:cNvSpPr>
            <p:nvPr/>
          </p:nvSpPr>
          <p:spPr bwMode="auto">
            <a:xfrm>
              <a:off x="3560" y="2251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03441" name="Line 17"/>
            <p:cNvSpPr>
              <a:spLocks noChangeShapeType="1"/>
            </p:cNvSpPr>
            <p:nvPr/>
          </p:nvSpPr>
          <p:spPr bwMode="auto">
            <a:xfrm>
              <a:off x="1973" y="284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03442" name="Line 18"/>
            <p:cNvSpPr>
              <a:spLocks noChangeShapeType="1"/>
            </p:cNvSpPr>
            <p:nvPr/>
          </p:nvSpPr>
          <p:spPr bwMode="auto">
            <a:xfrm>
              <a:off x="3470" y="2840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03443" name="Line 19"/>
            <p:cNvSpPr>
              <a:spLocks noChangeShapeType="1"/>
            </p:cNvSpPr>
            <p:nvPr/>
          </p:nvSpPr>
          <p:spPr bwMode="auto">
            <a:xfrm>
              <a:off x="1973" y="2931"/>
              <a:ext cx="14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03444" name="Line 20"/>
            <p:cNvSpPr>
              <a:spLocks noChangeShapeType="1"/>
            </p:cNvSpPr>
            <p:nvPr/>
          </p:nvSpPr>
          <p:spPr bwMode="auto">
            <a:xfrm>
              <a:off x="1973" y="2931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03445" name="Line 21"/>
            <p:cNvSpPr>
              <a:spLocks noChangeShapeType="1"/>
            </p:cNvSpPr>
            <p:nvPr/>
          </p:nvSpPr>
          <p:spPr bwMode="auto">
            <a:xfrm>
              <a:off x="3515" y="3521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03446" name="Line 22"/>
            <p:cNvSpPr>
              <a:spLocks noChangeShapeType="1"/>
            </p:cNvSpPr>
            <p:nvPr/>
          </p:nvSpPr>
          <p:spPr bwMode="auto">
            <a:xfrm>
              <a:off x="2835" y="3612"/>
              <a:ext cx="17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03447" name="Line 23"/>
            <p:cNvSpPr>
              <a:spLocks noChangeShapeType="1"/>
            </p:cNvSpPr>
            <p:nvPr/>
          </p:nvSpPr>
          <p:spPr bwMode="auto">
            <a:xfrm>
              <a:off x="2835" y="361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03448" name="Line 24"/>
            <p:cNvSpPr>
              <a:spLocks noChangeShapeType="1"/>
            </p:cNvSpPr>
            <p:nvPr/>
          </p:nvSpPr>
          <p:spPr bwMode="auto">
            <a:xfrm>
              <a:off x="4604" y="3612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03449" name="Text Box 25"/>
          <p:cNvSpPr txBox="1">
            <a:spLocks noChangeArrowheads="1"/>
          </p:cNvSpPr>
          <p:nvPr/>
        </p:nvSpPr>
        <p:spPr bwMode="auto">
          <a:xfrm>
            <a:off x="6372225" y="2852738"/>
            <a:ext cx="2303463" cy="9255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chemeClr val="accent2"/>
                </a:solidFill>
              </a:rPr>
              <a:t>Relaciones de analogía (origen del modelo)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Representación del modelo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1747838"/>
          </a:xfrm>
        </p:spPr>
        <p:txBody>
          <a:bodyPr/>
          <a:lstStyle/>
          <a:p>
            <a:r>
              <a:rPr lang="es-ES" sz="2400"/>
              <a:t>El alumno elige</a:t>
            </a:r>
          </a:p>
          <a:p>
            <a:r>
              <a:rPr lang="es-ES" sz="2400"/>
              <a:t>El maestro decide</a:t>
            </a:r>
          </a:p>
          <a:p>
            <a:r>
              <a:rPr lang="es-ES" sz="2400"/>
              <a:t>El maestro pone a disposición varios recursos y el alumno elige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323850" y="4724400"/>
            <a:ext cx="1800225" cy="6413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chemeClr val="bg2"/>
                </a:solidFill>
              </a:rPr>
              <a:t>Construcción individual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3348038" y="4724400"/>
            <a:ext cx="1728787" cy="6413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chemeClr val="bg1"/>
                </a:solidFill>
              </a:rPr>
              <a:t>Construcción en grupo</a:t>
            </a:r>
          </a:p>
        </p:txBody>
      </p:sp>
      <p:sp>
        <p:nvSpPr>
          <p:cNvPr id="107526" name="AutoShape 6"/>
          <p:cNvSpPr>
            <a:spLocks noChangeArrowheads="1"/>
          </p:cNvSpPr>
          <p:nvPr/>
        </p:nvSpPr>
        <p:spPr bwMode="auto">
          <a:xfrm>
            <a:off x="2268538" y="5373688"/>
            <a:ext cx="1008062" cy="592137"/>
          </a:xfrm>
          <a:prstGeom prst="curvedUpArrow">
            <a:avLst>
              <a:gd name="adj1" fmla="val 34048"/>
              <a:gd name="adj2" fmla="val 68097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07529" name="AutoShape 9"/>
          <p:cNvSpPr>
            <a:spLocks noChangeArrowheads="1"/>
          </p:cNvSpPr>
          <p:nvPr/>
        </p:nvSpPr>
        <p:spPr bwMode="auto">
          <a:xfrm rot="10800000">
            <a:off x="2195513" y="4076700"/>
            <a:ext cx="1060450" cy="576263"/>
          </a:xfrm>
          <a:prstGeom prst="curvedUpArrow">
            <a:avLst>
              <a:gd name="adj1" fmla="val 36804"/>
              <a:gd name="adj2" fmla="val 73609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5435600" y="4508500"/>
            <a:ext cx="3313113" cy="14763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chemeClr val="bg2"/>
                </a:solidFill>
              </a:rPr>
              <a:t>Moderador</a:t>
            </a:r>
          </a:p>
          <a:p>
            <a:pPr>
              <a:spcBef>
                <a:spcPct val="50000"/>
              </a:spcBef>
            </a:pPr>
            <a:r>
              <a:rPr lang="es-ES">
                <a:solidFill>
                  <a:schemeClr val="bg2"/>
                </a:solidFill>
              </a:rPr>
              <a:t>Favorece la contrastación de modelos</a:t>
            </a:r>
          </a:p>
          <a:p>
            <a:pPr>
              <a:spcBef>
                <a:spcPct val="50000"/>
              </a:spcBef>
            </a:pPr>
            <a:r>
              <a:rPr lang="es-ES">
                <a:solidFill>
                  <a:schemeClr val="bg2"/>
                </a:solidFill>
              </a:rPr>
              <a:t>Plantea preguntas</a:t>
            </a:r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4716463" y="3789363"/>
            <a:ext cx="1584325" cy="392112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El maestro</a:t>
            </a:r>
          </a:p>
        </p:txBody>
      </p:sp>
      <p:sp>
        <p:nvSpPr>
          <p:cNvPr id="107534" name="AutoShape 14"/>
          <p:cNvSpPr>
            <a:spLocks noChangeArrowheads="1"/>
          </p:cNvSpPr>
          <p:nvPr/>
        </p:nvSpPr>
        <p:spPr bwMode="auto">
          <a:xfrm rot="10410471">
            <a:off x="3284538" y="3576638"/>
            <a:ext cx="1295400" cy="287337"/>
          </a:xfrm>
          <a:prstGeom prst="curvedUpArrow">
            <a:avLst>
              <a:gd name="adj1" fmla="val 127276"/>
              <a:gd name="adj2" fmla="val 217442"/>
              <a:gd name="adj3" fmla="val 3333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  <p:bldP spid="107524" grpId="0" animBg="1"/>
      <p:bldP spid="107525" grpId="0" animBg="1"/>
      <p:bldP spid="107526" grpId="0" animBg="1"/>
      <p:bldP spid="107529" grpId="0" animBg="1"/>
      <p:bldP spid="107531" grpId="0" animBg="1"/>
      <p:bldP spid="107533" grpId="0" animBg="1"/>
      <p:bldP spid="1075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Representación del </a:t>
            </a:r>
            <a:r>
              <a:rPr lang="es-ES" dirty="0" smtClean="0"/>
              <a:t>modelo</a:t>
            </a:r>
            <a:br>
              <a:rPr lang="es-ES" dirty="0" smtClean="0"/>
            </a:br>
            <a:r>
              <a:rPr lang="es-ES" dirty="0" smtClean="0"/>
              <a:t>(Realimentación)</a:t>
            </a:r>
            <a:endParaRPr lang="es-ES" dirty="0"/>
          </a:p>
        </p:txBody>
      </p:sp>
      <p:grpSp>
        <p:nvGrpSpPr>
          <p:cNvPr id="108556" name="Group 12"/>
          <p:cNvGrpSpPr>
            <a:grpSpLocks/>
          </p:cNvGrpSpPr>
          <p:nvPr/>
        </p:nvGrpSpPr>
        <p:grpSpPr bwMode="auto">
          <a:xfrm>
            <a:off x="250825" y="1916113"/>
            <a:ext cx="4240213" cy="2063750"/>
            <a:chOff x="476" y="1253"/>
            <a:chExt cx="2671" cy="1300"/>
          </a:xfrm>
        </p:grpSpPr>
        <p:sp>
          <p:nvSpPr>
            <p:cNvPr id="108548" name="Text Box 4"/>
            <p:cNvSpPr txBox="1">
              <a:spLocks noChangeArrowheads="1"/>
            </p:cNvSpPr>
            <p:nvPr/>
          </p:nvSpPr>
          <p:spPr bwMode="auto">
            <a:xfrm>
              <a:off x="476" y="1706"/>
              <a:ext cx="755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>
                  <a:solidFill>
                    <a:schemeClr val="bg2"/>
                  </a:solidFill>
                </a:rPr>
                <a:t>Grupo</a:t>
              </a:r>
              <a:r>
                <a:rPr lang="es-ES"/>
                <a:t> </a:t>
              </a:r>
            </a:p>
          </p:txBody>
        </p:sp>
        <p:sp>
          <p:nvSpPr>
            <p:cNvPr id="108549" name="Text Box 5"/>
            <p:cNvSpPr txBox="1">
              <a:spLocks noChangeArrowheads="1"/>
            </p:cNvSpPr>
            <p:nvPr/>
          </p:nvSpPr>
          <p:spPr bwMode="auto">
            <a:xfrm>
              <a:off x="2109" y="1661"/>
              <a:ext cx="1038" cy="40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>
                  <a:solidFill>
                    <a:schemeClr val="bg2"/>
                  </a:solidFill>
                </a:rPr>
                <a:t>Salón de clases </a:t>
              </a:r>
            </a:p>
          </p:txBody>
        </p:sp>
        <p:sp>
          <p:nvSpPr>
            <p:cNvPr id="108550" name="AutoShape 6"/>
            <p:cNvSpPr>
              <a:spLocks noChangeArrowheads="1"/>
            </p:cNvSpPr>
            <p:nvPr/>
          </p:nvSpPr>
          <p:spPr bwMode="auto">
            <a:xfrm>
              <a:off x="1202" y="2114"/>
              <a:ext cx="897" cy="137"/>
            </a:xfrm>
            <a:prstGeom prst="curvedUpArrow">
              <a:avLst>
                <a:gd name="adj1" fmla="val 130949"/>
                <a:gd name="adj2" fmla="val 261898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08551" name="Text Box 7"/>
            <p:cNvSpPr txBox="1">
              <a:spLocks noChangeArrowheads="1"/>
            </p:cNvSpPr>
            <p:nvPr/>
          </p:nvSpPr>
          <p:spPr bwMode="auto">
            <a:xfrm>
              <a:off x="1292" y="2341"/>
              <a:ext cx="1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/>
                <a:t>defender</a:t>
              </a:r>
            </a:p>
          </p:txBody>
        </p:sp>
        <p:sp>
          <p:nvSpPr>
            <p:cNvPr id="108552" name="AutoShape 8"/>
            <p:cNvSpPr>
              <a:spLocks noChangeArrowheads="1"/>
            </p:cNvSpPr>
            <p:nvPr/>
          </p:nvSpPr>
          <p:spPr bwMode="auto">
            <a:xfrm rot="10800000">
              <a:off x="1202" y="1570"/>
              <a:ext cx="897" cy="137"/>
            </a:xfrm>
            <a:prstGeom prst="curvedUpArrow">
              <a:avLst>
                <a:gd name="adj1" fmla="val 130949"/>
                <a:gd name="adj2" fmla="val 261898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08554" name="Text Box 10"/>
            <p:cNvSpPr txBox="1">
              <a:spLocks noChangeArrowheads="1"/>
            </p:cNvSpPr>
            <p:nvPr/>
          </p:nvSpPr>
          <p:spPr bwMode="auto">
            <a:xfrm>
              <a:off x="1247" y="1253"/>
              <a:ext cx="1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/>
                <a:t>reformular</a:t>
              </a:r>
            </a:p>
          </p:txBody>
        </p:sp>
      </p:grpSp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3779838" y="3500438"/>
            <a:ext cx="4968875" cy="2589212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s-ES" dirty="0"/>
              <a:t>Favorecer la discusión acerca de los códigos de representación utilizados por cada grupo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s-ES" dirty="0"/>
              <a:t>Favorecer la negociación de ideas entre alumnos creando las condiciones necesarias para que las ideas interesantes se desarrollen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s-ES" dirty="0"/>
              <a:t>Favorecer situaciones en las que las y los alumnos prueben sus modelos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Los referentes… 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600"/>
              <a:t>Justi, R. (2006) La enseñanza de las ciencias basada en la elaboración de modelos. </a:t>
            </a:r>
            <a:r>
              <a:rPr lang="es-ES" sz="2600" i="1"/>
              <a:t>Enseñanza de las Ciencias</a:t>
            </a:r>
            <a:r>
              <a:rPr lang="es-ES" sz="2600"/>
              <a:t>, 24 (2), 173 – 184.</a:t>
            </a:r>
          </a:p>
          <a:p>
            <a:r>
              <a:rPr lang="es-ES" sz="2600"/>
              <a:t>Sanmartí, N. (2002) La didáctica de las ciencias en la escuela secundaria obligatoria. Síntesis.</a:t>
            </a:r>
          </a:p>
          <a:p>
            <a:r>
              <a:rPr lang="es-ES" sz="2600"/>
              <a:t>Pujol, R. M. y Sanmartí, N. (1998-…) Guia Praxis para el profesorado de ciencias naturales en secundaria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Comprobación de los modelos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/>
              <a:t>Presentar situaciones o datos (empíricos o no) que contrasten o que puedan ser explicados con el modelo construido </a:t>
            </a:r>
          </a:p>
          <a:p>
            <a:pPr>
              <a:lnSpc>
                <a:spcPct val="90000"/>
              </a:lnSpc>
            </a:pPr>
            <a:r>
              <a:rPr lang="es-ES"/>
              <a:t>Experimentos para evaluar los modelos</a:t>
            </a:r>
          </a:p>
          <a:p>
            <a:pPr>
              <a:lnSpc>
                <a:spcPct val="90000"/>
              </a:lnSpc>
            </a:pPr>
            <a:r>
              <a:rPr lang="es-ES"/>
              <a:t>Experimentos mentales para reconocer la importancia de la acción cognitiva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1676400" y="5173663"/>
            <a:ext cx="2881313" cy="609600"/>
            <a:chOff x="1065" y="2967"/>
            <a:chExt cx="1815" cy="384"/>
          </a:xfrm>
        </p:grpSpPr>
        <p:sp>
          <p:nvSpPr>
            <p:cNvPr id="28675" name="Rectangle 3"/>
            <p:cNvSpPr>
              <a:spLocks noChangeArrowheads="1"/>
            </p:cNvSpPr>
            <p:nvPr/>
          </p:nvSpPr>
          <p:spPr bwMode="auto">
            <a:xfrm>
              <a:off x="1065" y="2967"/>
              <a:ext cx="1815" cy="384"/>
            </a:xfrm>
            <a:prstGeom prst="rect">
              <a:avLst/>
            </a:prstGeom>
            <a:noFill/>
            <a:ln w="38100">
              <a:solidFill>
                <a:srgbClr val="E1061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8676" name="Rectangle 4"/>
            <p:cNvSpPr>
              <a:spLocks noChangeArrowheads="1"/>
            </p:cNvSpPr>
            <p:nvPr/>
          </p:nvSpPr>
          <p:spPr bwMode="auto">
            <a:xfrm>
              <a:off x="1104" y="3035"/>
              <a:ext cx="1774" cy="2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lang="es-ES_tradnl" altLang="es-ES_tradnl" sz="2200"/>
                <a:t>A) para EXPLORAR</a:t>
              </a:r>
            </a:p>
          </p:txBody>
        </p:sp>
      </p:grp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5724525" y="1052513"/>
            <a:ext cx="2549525" cy="849312"/>
          </a:xfrm>
          <a:prstGeom prst="rect">
            <a:avLst/>
          </a:prstGeom>
          <a:noFill/>
          <a:ln w="38100">
            <a:solidFill>
              <a:srgbClr val="E1061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5867400" y="1196975"/>
            <a:ext cx="2409825" cy="34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s-ES_tradnl" altLang="es-ES_tradnl" sz="1700"/>
              <a:t>C) para SINTETIZAR</a:t>
            </a: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H="1">
            <a:off x="3124200" y="1724025"/>
            <a:ext cx="1787525" cy="935038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2286000" y="2735263"/>
            <a:ext cx="3124200" cy="1416050"/>
          </a:xfrm>
          <a:prstGeom prst="rect">
            <a:avLst/>
          </a:prstGeom>
          <a:noFill/>
          <a:ln w="38100">
            <a:solidFill>
              <a:srgbClr val="E1061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2362200" y="2887663"/>
            <a:ext cx="297180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762000" eaLnBrk="0" hangingPunct="0"/>
            <a:r>
              <a:rPr lang="es-ES_tradnl" altLang="es-ES_tradnl" sz="2000"/>
              <a:t>B) para INTRODUCIR NUEVOS PUNTOS DE VISTA</a:t>
            </a: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H="1">
            <a:off x="2843213" y="4292600"/>
            <a:ext cx="533400" cy="731838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6338888" y="3846513"/>
            <a:ext cx="2500312" cy="609600"/>
          </a:xfrm>
          <a:prstGeom prst="rect">
            <a:avLst/>
          </a:prstGeom>
          <a:noFill/>
          <a:ln w="38100">
            <a:solidFill>
              <a:srgbClr val="E1061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6477000" y="3954463"/>
            <a:ext cx="234156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s-ES_tradnl" altLang="es-ES_tradnl" sz="2000"/>
              <a:t>D) para APLICAR</a:t>
            </a:r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 flipH="1" flipV="1">
            <a:off x="6516688" y="2205038"/>
            <a:ext cx="1179512" cy="1520825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V="1">
            <a:off x="5715000" y="4487863"/>
            <a:ext cx="1295400" cy="149701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 flipH="1" flipV="1">
            <a:off x="7010400" y="4487863"/>
            <a:ext cx="990600" cy="1828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6096000" y="5319713"/>
            <a:ext cx="17526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s-ES_tradnl" altLang="es-ES_tradnl" sz="2000" i="1"/>
              <a:t>diversificar</a:t>
            </a: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5661025"/>
            <a:ext cx="12922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762000" eaLnBrk="0" hangingPunct="0"/>
            <a:r>
              <a:rPr lang="es-ES_tradnl" altLang="es-ES_tradnl" sz="2000"/>
              <a:t>concreto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1916113"/>
            <a:ext cx="15208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762000" eaLnBrk="0" hangingPunct="0"/>
            <a:r>
              <a:rPr lang="es-ES_tradnl" altLang="es-ES_tradnl" sz="2000"/>
              <a:t>abstracto</a:t>
            </a:r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 flipV="1">
            <a:off x="1476375" y="1125538"/>
            <a:ext cx="71438" cy="53276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1476375" y="6464300"/>
            <a:ext cx="12160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762000" eaLnBrk="0" hangingPunct="0"/>
            <a:r>
              <a:rPr lang="es-ES_tradnl" altLang="es-ES_tradnl" sz="2000"/>
              <a:t>simple</a:t>
            </a: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6781800" y="6456363"/>
            <a:ext cx="14446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762000" eaLnBrk="0" hangingPunct="0"/>
            <a:r>
              <a:rPr lang="es-ES_tradnl" altLang="es-ES_tradnl" sz="2000"/>
              <a:t>complejo</a:t>
            </a:r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 flipV="1">
            <a:off x="1476375" y="6453188"/>
            <a:ext cx="7296150" cy="111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8701" name="Text Box 29"/>
          <p:cNvSpPr txBox="1">
            <a:spLocks noChangeArrowheads="1"/>
          </p:cNvSpPr>
          <p:nvPr/>
        </p:nvSpPr>
        <p:spPr bwMode="auto">
          <a:xfrm>
            <a:off x="1366838" y="287338"/>
            <a:ext cx="6807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altLang="es-ES_tradnl" sz="3000"/>
              <a:t>SECUENCIA DE LAS ACTIVIDADES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3" grpId="0" autoUpdateAnimBg="0"/>
      <p:bldP spid="2869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219200" y="457200"/>
            <a:ext cx="7391400" cy="4606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altLang="es-ES_tradnl" sz="4400">
                <a:latin typeface="Tahoma" pitchFamily="34" charset="0"/>
              </a:rPr>
              <a:t>Punto de partida</a:t>
            </a:r>
          </a:p>
          <a:p>
            <a:pPr algn="just"/>
            <a:endParaRPr lang="es-ES_tradnl" altLang="es-ES_tradnl" sz="3600">
              <a:latin typeface="Tahoma" pitchFamily="34" charset="0"/>
            </a:endParaRPr>
          </a:p>
          <a:p>
            <a:pPr algn="just"/>
            <a:r>
              <a:rPr lang="es-ES_tradnl" altLang="es-ES_tradnl" sz="3600">
                <a:latin typeface="Tahoma" pitchFamily="34" charset="0"/>
              </a:rPr>
              <a:t>Un hecho, una situación, un problema…, escogido por su conexión con la realidad, por su potencialidad en relación a la construcción de un modelo y por su posible relevancia social.</a:t>
            </a:r>
            <a:endParaRPr lang="es-ES" sz="360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400"/>
              <a:t>Por ejemplo…</a:t>
            </a:r>
            <a:br>
              <a:rPr lang="es-ES" sz="3400"/>
            </a:br>
            <a:r>
              <a:rPr lang="es-ES" sz="3400"/>
              <a:t>¿Cómo nos mantenemos con vida?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2108200"/>
          </a:xfrm>
        </p:spPr>
        <p:txBody>
          <a:bodyPr/>
          <a:lstStyle/>
          <a:p>
            <a:r>
              <a:rPr lang="es-ES"/>
              <a:t>Los alumnos saben que comen para obtener energía </a:t>
            </a:r>
          </a:p>
          <a:p>
            <a:r>
              <a:rPr lang="es-ES"/>
              <a:t>Saben que necesitan respirar para vivir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539750" y="4221163"/>
            <a:ext cx="1800225" cy="941387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Plantear preguntas relevantes</a:t>
            </a: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3924300" y="3789363"/>
            <a:ext cx="4032250" cy="1766887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s-ES"/>
              <a:t>¿Se puede transferir la energía de un alimento?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s-ES"/>
              <a:t>¿Cómo?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s-ES"/>
              <a:t>¿Por qué nos morimos si dejamos de respirar</a:t>
            </a:r>
          </a:p>
        </p:txBody>
      </p:sp>
      <p:sp>
        <p:nvSpPr>
          <p:cNvPr id="111624" name="AutoShape 8"/>
          <p:cNvSpPr>
            <a:spLocks noChangeArrowheads="1"/>
          </p:cNvSpPr>
          <p:nvPr/>
        </p:nvSpPr>
        <p:spPr bwMode="auto">
          <a:xfrm>
            <a:off x="2700338" y="4437063"/>
            <a:ext cx="865187" cy="288925"/>
          </a:xfrm>
          <a:prstGeom prst="homePlate">
            <a:avLst>
              <a:gd name="adj" fmla="val 7486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1331913" y="5589588"/>
            <a:ext cx="2087562" cy="3762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solidFill>
                  <a:schemeClr val="bg2"/>
                </a:solidFill>
              </a:rPr>
              <a:t>MOTIVACIÓN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  <p:bldP spid="111621" grpId="0" animBg="1"/>
      <p:bldP spid="111622" grpId="0" animBg="1"/>
      <p:bldP spid="111624" grpId="0" animBg="1"/>
      <p:bldP spid="111625" grpId="0" animBg="1"/>
      <p:bldP spid="11162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Experiencia inicial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Plantear problemas / situaciones que permitan a la alumna o alumno acercarse al fenómeno</a:t>
            </a:r>
          </a:p>
          <a:p>
            <a:endParaRPr lang="es-ES"/>
          </a:p>
          <a:p>
            <a:pPr lvl="1"/>
            <a:r>
              <a:rPr lang="es-ES"/>
              <a:t>Quemar un cacahuate como metáfora de la respiración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49275"/>
            <a:ext cx="8135937" cy="583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04813"/>
            <a:ext cx="7867650" cy="5900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68300"/>
            <a:ext cx="7993062" cy="599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2362200" y="5410200"/>
            <a:ext cx="457200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a-ES" sz="2400" b="1">
                <a:solidFill>
                  <a:srgbClr val="9966FF"/>
                </a:solidFill>
              </a:rPr>
              <a:t>Hecho científico</a:t>
            </a:r>
            <a:endParaRPr lang="ca-ES" sz="2400" b="1"/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6302375" y="2438400"/>
            <a:ext cx="2841625" cy="121602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ca-ES" sz="2400" b="1">
                <a:solidFill>
                  <a:schemeClr val="bg1"/>
                </a:solidFill>
              </a:rPr>
              <a:t>observaciones,</a:t>
            </a:r>
          </a:p>
          <a:p>
            <a:pPr eaLnBrk="0" hangingPunct="0"/>
            <a:r>
              <a:rPr lang="ca-ES" sz="2400" b="1">
                <a:solidFill>
                  <a:schemeClr val="bg1"/>
                </a:solidFill>
              </a:rPr>
              <a:t>experimentos,</a:t>
            </a:r>
          </a:p>
          <a:p>
            <a:pPr eaLnBrk="0" hangingPunct="0"/>
            <a:r>
              <a:rPr lang="ca-ES" sz="2400" b="1">
                <a:solidFill>
                  <a:schemeClr val="bg1"/>
                </a:solidFill>
              </a:rPr>
              <a:t>simulaciones</a:t>
            </a:r>
            <a:r>
              <a:rPr lang="ca-ES" sz="2400" b="1">
                <a:solidFill>
                  <a:schemeClr val="hlink"/>
                </a:solidFill>
              </a:rPr>
              <a:t>  </a:t>
            </a:r>
            <a:endParaRPr lang="ca-ES" sz="2400">
              <a:solidFill>
                <a:schemeClr val="hlink"/>
              </a:solidFill>
            </a:endParaRP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250825" y="2924175"/>
            <a:ext cx="2362200" cy="8509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ca-ES" sz="2400" b="1">
                <a:solidFill>
                  <a:schemeClr val="bg1"/>
                </a:solidFill>
              </a:rPr>
              <a:t>lenguaje</a:t>
            </a:r>
          </a:p>
          <a:p>
            <a:pPr eaLnBrk="0" hangingPunct="0"/>
            <a:r>
              <a:rPr lang="ca-ES" sz="2400" b="1">
                <a:solidFill>
                  <a:schemeClr val="bg1"/>
                </a:solidFill>
              </a:rPr>
              <a:t>símbolos</a:t>
            </a: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2590800" y="762000"/>
            <a:ext cx="4038600" cy="4667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a-ES" sz="2400" b="1">
                <a:solidFill>
                  <a:schemeClr val="bg1"/>
                </a:solidFill>
              </a:rPr>
              <a:t>Hecho real</a:t>
            </a:r>
          </a:p>
        </p:txBody>
      </p:sp>
      <p:cxnSp>
        <p:nvCxnSpPr>
          <p:cNvPr id="116744" name="AutoShape 8"/>
          <p:cNvCxnSpPr>
            <a:cxnSpLocks noChangeShapeType="1"/>
          </p:cNvCxnSpPr>
          <p:nvPr/>
        </p:nvCxnSpPr>
        <p:spPr bwMode="auto">
          <a:xfrm rot="10800000" flipV="1">
            <a:off x="1066800" y="1066800"/>
            <a:ext cx="1447800" cy="1712913"/>
          </a:xfrm>
          <a:prstGeom prst="bentConnector2">
            <a:avLst/>
          </a:prstGeom>
          <a:noFill/>
          <a:ln w="38100">
            <a:solidFill>
              <a:schemeClr val="tx2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16745" name="AutoShape 9"/>
          <p:cNvCxnSpPr>
            <a:cxnSpLocks noChangeShapeType="1"/>
            <a:endCxn id="116740" idx="1"/>
          </p:cNvCxnSpPr>
          <p:nvPr/>
        </p:nvCxnSpPr>
        <p:spPr bwMode="auto">
          <a:xfrm rot="16200000" flipH="1">
            <a:off x="891381" y="4167982"/>
            <a:ext cx="1722437" cy="1219200"/>
          </a:xfrm>
          <a:prstGeom prst="bentConnector2">
            <a:avLst/>
          </a:prstGeom>
          <a:noFill/>
          <a:ln w="38100">
            <a:solidFill>
              <a:schemeClr val="tx2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16746" name="AutoShape 10"/>
          <p:cNvCxnSpPr>
            <a:cxnSpLocks noChangeShapeType="1"/>
            <a:stCxn id="116741" idx="2"/>
            <a:endCxn id="116740" idx="3"/>
          </p:cNvCxnSpPr>
          <p:nvPr/>
        </p:nvCxnSpPr>
        <p:spPr bwMode="auto">
          <a:xfrm rot="5400000">
            <a:off x="6343650" y="4259263"/>
            <a:ext cx="1970087" cy="788988"/>
          </a:xfrm>
          <a:prstGeom prst="bentConnector2">
            <a:avLst/>
          </a:prstGeom>
          <a:noFill/>
          <a:ln w="38100">
            <a:solidFill>
              <a:schemeClr val="tx2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16747" name="AutoShape 11"/>
          <p:cNvCxnSpPr>
            <a:cxnSpLocks noChangeShapeType="1"/>
            <a:stCxn id="116743" idx="3"/>
            <a:endCxn id="116741" idx="0"/>
          </p:cNvCxnSpPr>
          <p:nvPr/>
        </p:nvCxnSpPr>
        <p:spPr bwMode="auto">
          <a:xfrm>
            <a:off x="6629400" y="995363"/>
            <a:ext cx="1093788" cy="1428750"/>
          </a:xfrm>
          <a:prstGeom prst="bentConnector2">
            <a:avLst/>
          </a:prstGeom>
          <a:noFill/>
          <a:ln w="38100">
            <a:solidFill>
              <a:schemeClr val="tx2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16748" name="Line 12"/>
          <p:cNvSpPr>
            <a:spLocks noChangeShapeType="1"/>
          </p:cNvSpPr>
          <p:nvPr/>
        </p:nvSpPr>
        <p:spPr bwMode="auto">
          <a:xfrm>
            <a:off x="4419600" y="1600200"/>
            <a:ext cx="0" cy="3810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16749" name="Text Box 13"/>
          <p:cNvSpPr txBox="1">
            <a:spLocks noChangeArrowheads="1"/>
          </p:cNvSpPr>
          <p:nvPr/>
        </p:nvSpPr>
        <p:spPr bwMode="auto">
          <a:xfrm>
            <a:off x="3429000" y="2743200"/>
            <a:ext cx="2286000" cy="10048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a-ES" sz="2400" b="1">
                <a:solidFill>
                  <a:schemeClr val="bg1"/>
                </a:solidFill>
              </a:rPr>
              <a:t>Modelos</a:t>
            </a:r>
          </a:p>
          <a:p>
            <a:pPr algn="ctr" eaLnBrk="0" hangingPunct="0">
              <a:spcBef>
                <a:spcPct val="50000"/>
              </a:spcBef>
            </a:pPr>
            <a:r>
              <a:rPr lang="ca-ES" sz="2400" b="1">
                <a:solidFill>
                  <a:schemeClr val="bg1"/>
                </a:solidFill>
              </a:rPr>
              <a:t>Teorías</a:t>
            </a:r>
            <a:endParaRPr lang="ca-ES" sz="2400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 animBg="1" autoUpdateAnimBg="0"/>
      <p:bldP spid="116741" grpId="0" animBg="1" autoUpdateAnimBg="0"/>
      <p:bldP spid="116742" grpId="0" animBg="1" autoUpdateAnimBg="0"/>
      <p:bldP spid="116748" grpId="0" animBg="1"/>
      <p:bldP spid="116749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Compartir el significado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Los instrumentos: cacahuate, tubo de ensayo, pinzas, balanza, termómetro</a:t>
            </a:r>
          </a:p>
          <a:p>
            <a:r>
              <a:rPr lang="es-ES"/>
              <a:t>Las acciones: poner una masa de agua y observar el cambio de temperatura; observar las propiedades del cacahuate antes y después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Competencia científica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a-ES"/>
              <a:t>“La capacidad de emplear el conocimiento científico para identificar preguntas y obtener conclusiones a partir de evidencias, con la finalidad de comprender y ayudar a tomar decisiones acerca del mundo natural y de los cambios que la actividad humana produce en </a:t>
            </a:r>
            <a:r>
              <a:rPr lang="ca-ES" altLang="ja-JP">
                <a:ea typeface="MS PGothic" pitchFamily="34" charset="-128"/>
              </a:rPr>
              <a:t>él</a:t>
            </a:r>
            <a:r>
              <a:rPr lang="ca-ES"/>
              <a:t>”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a-ES" b="1" i="1">
                <a:solidFill>
                  <a:srgbClr val="96FF0C"/>
                </a:solidFill>
              </a:rPr>
              <a:t>						</a:t>
            </a:r>
            <a:r>
              <a:rPr lang="ca-ES" b="1" i="1">
                <a:solidFill>
                  <a:schemeClr val="accent2"/>
                </a:solidFill>
              </a:rPr>
              <a:t>(PISA, 2000)</a:t>
            </a:r>
            <a:endParaRPr lang="es-ES_tradnl" b="1" i="1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788" name="Group 4"/>
          <p:cNvGraphicFramePr>
            <a:graphicFrameLocks noGrp="1"/>
          </p:cNvGraphicFramePr>
          <p:nvPr/>
        </p:nvGraphicFramePr>
        <p:xfrm>
          <a:off x="1908175" y="901700"/>
          <a:ext cx="5927725" cy="1371600"/>
        </p:xfrm>
        <a:graphic>
          <a:graphicData uri="http://schemas.openxmlformats.org/drawingml/2006/table">
            <a:tbl>
              <a:tblPr/>
              <a:tblGrid>
                <a:gridCol w="3048000"/>
                <a:gridCol w="2879725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a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temperatura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a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inicial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a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temperatura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a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final</a:t>
                      </a:r>
                      <a:endParaRPr kumimoji="0" lang="ca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a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22 ºC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a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82 ºC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8799" name="Group 15"/>
          <p:cNvGraphicFramePr>
            <a:graphicFrameLocks noGrp="1"/>
          </p:cNvGraphicFramePr>
          <p:nvPr/>
        </p:nvGraphicFramePr>
        <p:xfrm>
          <a:off x="1619250" y="2852738"/>
          <a:ext cx="6096000" cy="3886201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849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a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propiedad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a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cacahuate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a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cacahuate quemado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a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color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a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cafecito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a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negro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a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dureza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a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dura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a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frágil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a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olor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a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cacahuate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a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ceniza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a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sabor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a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cacahuate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a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carbón¿? 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a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masa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a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1,8 g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a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0,1g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BC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8829" name="Text Box 45"/>
          <p:cNvSpPr txBox="1">
            <a:spLocks noChangeArrowheads="1"/>
          </p:cNvSpPr>
          <p:nvPr/>
        </p:nvSpPr>
        <p:spPr bwMode="auto">
          <a:xfrm>
            <a:off x="3568700" y="444500"/>
            <a:ext cx="3355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ca-ES" sz="2000" b="1">
                <a:latin typeface="Arial" pitchFamily="34" charset="0"/>
              </a:rPr>
              <a:t>Cambio de temperatura</a:t>
            </a:r>
            <a:endParaRPr lang="ca-ES" sz="240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18830" name="Text Box 46"/>
          <p:cNvSpPr txBox="1">
            <a:spLocks noChangeArrowheads="1"/>
          </p:cNvSpPr>
          <p:nvPr/>
        </p:nvSpPr>
        <p:spPr bwMode="auto">
          <a:xfrm>
            <a:off x="3779838" y="2420938"/>
            <a:ext cx="1779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ca-ES" sz="2000" b="1">
                <a:latin typeface="Arial" pitchFamily="34" charset="0"/>
              </a:rPr>
              <a:t>Propiedades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3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El maestro: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/>
              <a:t>Interactúa con los alumnos para ayudarlos a representarse el fenómeno</a:t>
            </a:r>
          </a:p>
          <a:p>
            <a:pPr>
              <a:lnSpc>
                <a:spcPct val="90000"/>
              </a:lnSpc>
            </a:pPr>
            <a:r>
              <a:rPr lang="es-ES"/>
              <a:t>Ayuda a observar los cambios del agua y del cacahuate </a:t>
            </a:r>
            <a:r>
              <a:rPr lang="es-ES">
                <a:solidFill>
                  <a:schemeClr val="accent2"/>
                </a:solidFill>
              </a:rPr>
              <a:t>de una manera diferente</a:t>
            </a:r>
          </a:p>
          <a:p>
            <a:pPr>
              <a:lnSpc>
                <a:spcPct val="90000"/>
              </a:lnSpc>
            </a:pPr>
            <a:r>
              <a:rPr lang="es-ES"/>
              <a:t>Favorece que los hechos tengan sentido para los alumnos y que los interpreten a partir de un modelo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El maestro: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Enseña a hablar y a escribir sobre los cambios observados y las evidencias relevantes</a:t>
            </a:r>
          </a:p>
          <a:p>
            <a:pPr lvl="1"/>
            <a:r>
              <a:rPr lang="es-ES"/>
              <a:t>¿Qué tengo?</a:t>
            </a:r>
          </a:p>
          <a:p>
            <a:pPr lvl="1"/>
            <a:r>
              <a:rPr lang="es-ES"/>
              <a:t>¿Qué hago?</a:t>
            </a:r>
          </a:p>
          <a:p>
            <a:pPr lvl="1"/>
            <a:r>
              <a:rPr lang="es-ES"/>
              <a:t>¿Qué pasa?</a:t>
            </a:r>
          </a:p>
          <a:p>
            <a:pPr lvl="1"/>
            <a:r>
              <a:rPr lang="es-ES"/>
              <a:t>¿Por qué pasa?</a:t>
            </a:r>
          </a:p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Y se transforma…</a:t>
            </a:r>
          </a:p>
        </p:txBody>
      </p:sp>
      <p:grpSp>
        <p:nvGrpSpPr>
          <p:cNvPr id="121867" name="Group 11"/>
          <p:cNvGrpSpPr>
            <a:grpSpLocks/>
          </p:cNvGrpSpPr>
          <p:nvPr/>
        </p:nvGrpSpPr>
        <p:grpSpPr bwMode="auto">
          <a:xfrm>
            <a:off x="1979613" y="1989138"/>
            <a:ext cx="4464050" cy="3606800"/>
            <a:chOff x="1247" y="1253"/>
            <a:chExt cx="2812" cy="2272"/>
          </a:xfrm>
        </p:grpSpPr>
        <p:sp>
          <p:nvSpPr>
            <p:cNvPr id="121860" name="Text Box 4"/>
            <p:cNvSpPr txBox="1">
              <a:spLocks noChangeArrowheads="1"/>
            </p:cNvSpPr>
            <p:nvPr/>
          </p:nvSpPr>
          <p:spPr bwMode="auto">
            <a:xfrm>
              <a:off x="1519" y="1253"/>
              <a:ext cx="1815" cy="2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>
                  <a:solidFill>
                    <a:schemeClr val="bg2"/>
                  </a:solidFill>
                </a:rPr>
                <a:t>Quemar un cacahuate</a:t>
              </a:r>
            </a:p>
          </p:txBody>
        </p:sp>
        <p:sp>
          <p:nvSpPr>
            <p:cNvPr id="121861" name="Text Box 5"/>
            <p:cNvSpPr txBox="1">
              <a:spLocks noChangeArrowheads="1"/>
            </p:cNvSpPr>
            <p:nvPr/>
          </p:nvSpPr>
          <p:spPr bwMode="auto">
            <a:xfrm>
              <a:off x="1247" y="2251"/>
              <a:ext cx="2540" cy="40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>
                  <a:solidFill>
                    <a:schemeClr val="bg2"/>
                  </a:solidFill>
                </a:rPr>
                <a:t>Se interpreta a través de un modelo</a:t>
              </a:r>
            </a:p>
          </p:txBody>
        </p:sp>
        <p:sp>
          <p:nvSpPr>
            <p:cNvPr id="121862" name="Text Box 6"/>
            <p:cNvSpPr txBox="1">
              <a:spLocks noChangeArrowheads="1"/>
            </p:cNvSpPr>
            <p:nvPr/>
          </p:nvSpPr>
          <p:spPr bwMode="auto">
            <a:xfrm>
              <a:off x="1565" y="3294"/>
              <a:ext cx="1950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>
                  <a:solidFill>
                    <a:schemeClr val="bg2"/>
                  </a:solidFill>
                </a:rPr>
                <a:t>Quemar un cacahuate</a:t>
              </a:r>
            </a:p>
          </p:txBody>
        </p:sp>
        <p:sp>
          <p:nvSpPr>
            <p:cNvPr id="121863" name="Line 7"/>
            <p:cNvSpPr>
              <a:spLocks noChangeShapeType="1"/>
            </p:cNvSpPr>
            <p:nvPr/>
          </p:nvSpPr>
          <p:spPr bwMode="auto">
            <a:xfrm>
              <a:off x="2336" y="1570"/>
              <a:ext cx="0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21864" name="Line 8"/>
            <p:cNvSpPr>
              <a:spLocks noChangeShapeType="1"/>
            </p:cNvSpPr>
            <p:nvPr/>
          </p:nvSpPr>
          <p:spPr bwMode="auto">
            <a:xfrm>
              <a:off x="2290" y="2704"/>
              <a:ext cx="0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21865" name="Text Box 9"/>
            <p:cNvSpPr txBox="1">
              <a:spLocks noChangeArrowheads="1"/>
            </p:cNvSpPr>
            <p:nvPr/>
          </p:nvSpPr>
          <p:spPr bwMode="auto">
            <a:xfrm>
              <a:off x="2517" y="1616"/>
              <a:ext cx="149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/>
                <a:t>hecho del mundo</a:t>
              </a:r>
            </a:p>
          </p:txBody>
        </p:sp>
        <p:sp>
          <p:nvSpPr>
            <p:cNvPr id="121866" name="Text Box 10"/>
            <p:cNvSpPr txBox="1">
              <a:spLocks noChangeArrowheads="1"/>
            </p:cNvSpPr>
            <p:nvPr/>
          </p:nvSpPr>
          <p:spPr bwMode="auto">
            <a:xfrm>
              <a:off x="2562" y="2886"/>
              <a:ext cx="149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/>
                <a:t>hecho científico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4537075" cy="3024188"/>
          </a:xfrm>
          <a:prstGeom prst="rect">
            <a:avLst/>
          </a:prstGeom>
          <a:noFill/>
        </p:spPr>
      </p:pic>
      <p:pic>
        <p:nvPicPr>
          <p:cNvPr id="126981" name="Picture 5" descr="antar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765175"/>
            <a:ext cx="2857500" cy="1752600"/>
          </a:xfrm>
          <a:prstGeom prst="rect">
            <a:avLst/>
          </a:prstGeom>
          <a:noFill/>
        </p:spPr>
      </p:pic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5148263" y="3141663"/>
            <a:ext cx="3384550" cy="66675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/>
              <a:t>¿Se puede usar papel reciclado en la escuela?</a:t>
            </a:r>
          </a:p>
        </p:txBody>
      </p:sp>
      <p:sp>
        <p:nvSpPr>
          <p:cNvPr id="126983" name="Oval 7"/>
          <p:cNvSpPr>
            <a:spLocks noChangeArrowheads="1"/>
          </p:cNvSpPr>
          <p:nvPr/>
        </p:nvSpPr>
        <p:spPr bwMode="auto">
          <a:xfrm>
            <a:off x="684213" y="3716338"/>
            <a:ext cx="2808287" cy="21605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/>
              <a:t>¿Por qué corro el </a:t>
            </a:r>
          </a:p>
          <a:p>
            <a:pPr algn="ctr"/>
            <a:r>
              <a:rPr lang="es-ES"/>
              <a:t>riesgo de </a:t>
            </a:r>
          </a:p>
          <a:p>
            <a:pPr algn="ctr"/>
            <a:r>
              <a:rPr lang="es-ES"/>
              <a:t>electrocutarme </a:t>
            </a:r>
          </a:p>
          <a:p>
            <a:pPr algn="ctr"/>
            <a:r>
              <a:rPr lang="es-ES"/>
              <a:t>si hay agua en el piso</a:t>
            </a:r>
          </a:p>
        </p:txBody>
      </p:sp>
      <p:pic>
        <p:nvPicPr>
          <p:cNvPr id="126984" name="Picture 8" descr="co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4149725"/>
            <a:ext cx="28575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La experiencia…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Paso fundamental en la construcción de un modelo</a:t>
            </a:r>
          </a:p>
          <a:p>
            <a:r>
              <a:rPr lang="es-ES"/>
              <a:t>No es sólo para motivar, para que vean el fenómeno o para que comprueben la teoría </a:t>
            </a:r>
          </a:p>
          <a:p>
            <a:r>
              <a:rPr lang="es-ES"/>
              <a:t>Participa en la construcción del modelo, generando nuevas </a:t>
            </a:r>
            <a:r>
              <a:rPr lang="es-ES">
                <a:solidFill>
                  <a:schemeClr val="accent2"/>
                </a:solidFill>
              </a:rPr>
              <a:t>formas de mirar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457200" y="1050925"/>
            <a:ext cx="8077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ca-ES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eaLnBrk="0" hangingPunct="0"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ca-ES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ca-ES" sz="2800">
                <a:latin typeface="Arial" pitchFamily="34" charset="0"/>
              </a:rPr>
              <a:t>Sin evaluación-regulación no hay aprendizaje</a:t>
            </a:r>
          </a:p>
          <a:p>
            <a:pPr eaLnBrk="0" hangingPunct="0"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ca-ES" sz="3600">
                <a:latin typeface="Arial" pitchFamily="34" charset="0"/>
              </a:rPr>
              <a:t> </a:t>
            </a:r>
            <a:r>
              <a:rPr lang="ca-ES" sz="2800">
                <a:latin typeface="Arial" pitchFamily="34" charset="0"/>
              </a:rPr>
              <a:t>Sólo cambia quien ha cometido el error (y está aprendiendo)  </a:t>
            </a:r>
          </a:p>
          <a:p>
            <a:pPr eaLnBrk="0" hangingPunct="0"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ca-ES" sz="3600">
                <a:latin typeface="Arial" pitchFamily="34" charset="0"/>
              </a:rPr>
              <a:t> </a:t>
            </a:r>
            <a:r>
              <a:rPr lang="ca-ES" sz="2800">
                <a:latin typeface="Arial" pitchFamily="34" charset="0"/>
              </a:rPr>
              <a:t>El  ‘error’ es algo normal en todo proceso de aprendizaje, que se ha de evidenciar para poder corregirlo</a:t>
            </a:r>
          </a:p>
          <a:p>
            <a:pPr eaLnBrk="0" hangingPunct="0"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ca-ES" sz="3600">
                <a:latin typeface="Arial" pitchFamily="34" charset="0"/>
              </a:rPr>
              <a:t> </a:t>
            </a:r>
            <a:r>
              <a:rPr lang="ca-ES" sz="2800">
                <a:latin typeface="Arial" pitchFamily="34" charset="0"/>
              </a:rPr>
              <a:t>Al evaluar-regular ‘cooperativamente’ a los compañeros, nos autoevaluamos-regulamos</a:t>
            </a:r>
            <a:endParaRPr lang="ca-ES" sz="28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609600" y="228600"/>
            <a:ext cx="85344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ca-E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Necesidad de revisar la visión y la práctica de la evaluación</a:t>
            </a:r>
            <a:r>
              <a:rPr lang="ca-ES" sz="4000">
                <a:solidFill>
                  <a:srgbClr val="FFEF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3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Repensar la evaluación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0"/>
              </a:spcBef>
              <a:buFont typeface="Wingdings" pitchFamily="2" charset="2"/>
              <a:buChar char="q"/>
            </a:pPr>
            <a:r>
              <a:rPr lang="ca-ES" sz="2800"/>
              <a:t>Todo diseño de una unidad did</a:t>
            </a:r>
            <a:r>
              <a:rPr lang="ca-ES" altLang="ja-JP" sz="2800">
                <a:ea typeface="MS PGothic" pitchFamily="34" charset="-128"/>
              </a:rPr>
              <a:t>áctica debe prever cómo se promoverá que los estudiantes regulen sus dificultades, errores</a:t>
            </a:r>
          </a:p>
          <a:p>
            <a:pPr>
              <a:buFont typeface="Wingdings" pitchFamily="2" charset="2"/>
              <a:buChar char="q"/>
            </a:pPr>
            <a:r>
              <a:rPr lang="ca-ES" altLang="ja-JP" sz="2800">
                <a:ea typeface="MS PGothic" pitchFamily="34" charset="-128"/>
              </a:rPr>
              <a:t>Se debe pensar siempre en qué harán los alumnos al proponerles que realicen una actividad, cómo reconocerán que están aprendiendo</a:t>
            </a:r>
            <a:endParaRPr lang="es-E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Enseñanza basada en modelos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05000"/>
            <a:ext cx="7923212" cy="4692650"/>
          </a:xfrm>
        </p:spPr>
        <p:txBody>
          <a:bodyPr/>
          <a:lstStyle/>
          <a:p>
            <a:r>
              <a:rPr lang="es-ES"/>
              <a:t>El alumno conoce la existencia de modelos alternativos para interpretar y comprender la naturaleza</a:t>
            </a:r>
          </a:p>
          <a:p>
            <a:r>
              <a:rPr lang="es-ES"/>
              <a:t>El alumno construye modelos y los reinterpreta y los comunica</a:t>
            </a:r>
          </a:p>
          <a:p>
            <a:r>
              <a:rPr lang="es-ES"/>
              <a:t>Promueve la reflexión, la contrastación, el metaconocimiento conceptual.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Enseñanza basada en modelos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 sz="2600"/>
              <a:t>Capacidad de definir o explicitar varias teorías alternativas para una situación</a:t>
            </a:r>
          </a:p>
          <a:p>
            <a:pPr>
              <a:lnSpc>
                <a:spcPct val="90000"/>
              </a:lnSpc>
            </a:pPr>
            <a:r>
              <a:rPr lang="es-ES" sz="2600"/>
              <a:t>Capacidad de buscar argumentos en contra de una teoría</a:t>
            </a:r>
          </a:p>
          <a:p>
            <a:pPr>
              <a:lnSpc>
                <a:spcPct val="90000"/>
              </a:lnSpc>
            </a:pPr>
            <a:r>
              <a:rPr lang="es-ES" sz="2600"/>
              <a:t>Capacidad de explicar una teoría diferente a la que uno cree</a:t>
            </a:r>
          </a:p>
          <a:p>
            <a:pPr>
              <a:lnSpc>
                <a:spcPct val="90000"/>
              </a:lnSpc>
            </a:pPr>
            <a:r>
              <a:rPr lang="es-ES" sz="2600"/>
              <a:t>Capacidad de buscar datos a favor de distintos modelos y teorías</a:t>
            </a:r>
          </a:p>
          <a:p>
            <a:pPr>
              <a:lnSpc>
                <a:spcPct val="90000"/>
              </a:lnSpc>
            </a:pPr>
            <a:r>
              <a:rPr lang="es-ES" sz="2600"/>
              <a:t>Capacidad de integrar metacognitivamente diferentes explicaciones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Modelo de enseñanza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  <a:p>
            <a:pPr lvl="1"/>
            <a:r>
              <a:rPr lang="es-ES"/>
              <a:t>“Promover un modelo de enseñanza que ayude a las alumnas y alumnos a desarrollar una comprensión más coherente, flexible, sistemática y principalmente crítica” (Justi, 2006)</a:t>
            </a:r>
          </a:p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Enseñanza basada en modelos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600"/>
              <a:t>Más allá de aprender una teoría como verdadera, el alumno aprende lo que hay de verdadero en diversos modelos o teorías</a:t>
            </a:r>
          </a:p>
          <a:p>
            <a:r>
              <a:rPr lang="es-ES" sz="2600"/>
              <a:t>Requiere encontrar semejanzas y diferencias entre los modelos, redescribir unos en otros, identificar aquellos que tienen mayor poder argumentativo o explicativo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Enseñanza basada en modelos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Los alumnos se implican cognitiva y emocionalmente en las actividades</a:t>
            </a:r>
          </a:p>
          <a:p>
            <a:r>
              <a:rPr lang="es-ES"/>
              <a:t>Analizan críticamente sus ideas y las de otros</a:t>
            </a:r>
          </a:p>
          <a:p>
            <a:r>
              <a:rPr lang="es-ES"/>
              <a:t>Aprenden a comunicarse y a ser tolerantes con los otros</a:t>
            </a:r>
          </a:p>
          <a:p>
            <a:r>
              <a:rPr lang="es-ES"/>
              <a:t>Aprenden a ser respetuosos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¿Y el profesor?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Dominio del contenido</a:t>
            </a:r>
          </a:p>
          <a:p>
            <a:r>
              <a:rPr lang="es-ES"/>
              <a:t>Proveedor de información</a:t>
            </a:r>
          </a:p>
          <a:p>
            <a:r>
              <a:rPr lang="es-ES"/>
              <a:t>Director de investigaciones</a:t>
            </a:r>
          </a:p>
          <a:p>
            <a:r>
              <a:rPr lang="es-ES"/>
              <a:t>Moderador de discusiones</a:t>
            </a:r>
          </a:p>
          <a:p>
            <a:r>
              <a:rPr lang="es-ES"/>
              <a:t>…</a:t>
            </a:r>
          </a:p>
          <a:p>
            <a:r>
              <a:rPr lang="es-ES"/>
              <a:t>…</a:t>
            </a:r>
          </a:p>
          <a:p>
            <a:r>
              <a:rPr lang="es-ES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¿Y el profesor?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600"/>
              <a:t>Reflexión y contrastación de modelos (didácticos) que le permitan asumir el papel más acorde con su concepción de la educación.</a:t>
            </a:r>
          </a:p>
          <a:p>
            <a:r>
              <a:rPr lang="es-ES" sz="2600"/>
              <a:t>El profesor define las metas, criterios para seleccionar y organizar los contenidos en el currículo y seleccionar las estrategias de enseñanza y actividades de evaluación</a:t>
            </a:r>
          </a:p>
          <a:p>
            <a:pPr>
              <a:buFont typeface="Wingdings" pitchFamily="2" charset="2"/>
              <a:buNone/>
            </a:pPr>
            <a:endParaRPr lang="es-ES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066800" y="2590800"/>
            <a:ext cx="7315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ca-ES" sz="4000">
                <a:latin typeface="Arial" pitchFamily="34" charset="0"/>
              </a:rPr>
              <a:t>La ciencia es una actividad </a:t>
            </a:r>
          </a:p>
          <a:p>
            <a:pPr eaLnBrk="0" hangingPunct="0"/>
            <a:r>
              <a:rPr lang="ca-ES" sz="4000">
                <a:latin typeface="Arial" pitchFamily="34" charset="0"/>
              </a:rPr>
              <a:t>humana, su objetivo es </a:t>
            </a:r>
          </a:p>
          <a:p>
            <a:pPr eaLnBrk="0" hangingPunct="0"/>
            <a:r>
              <a:rPr lang="ca-ES" sz="4000">
                <a:latin typeface="Arial" pitchFamily="34" charset="0"/>
              </a:rPr>
              <a:t>interpretar te</a:t>
            </a:r>
            <a:r>
              <a:rPr lang="ca-ES" altLang="ja-JP" sz="4000">
                <a:latin typeface="Arial" pitchFamily="34" charset="0"/>
                <a:ea typeface="ヒラギノ角ゴ Pro W3" pitchFamily="16" charset="-128"/>
              </a:rPr>
              <a:t>ó</a:t>
            </a:r>
            <a:r>
              <a:rPr lang="ca-ES" sz="4000">
                <a:latin typeface="Arial" pitchFamily="34" charset="0"/>
              </a:rPr>
              <a:t>ricamente los hechos del mundo para poder actuar sobre ellos</a:t>
            </a:r>
            <a:r>
              <a:rPr lang="ca-ES" sz="4000" b="1">
                <a:latin typeface="Arial" pitchFamily="34" charset="0"/>
              </a:rPr>
              <a:t>.</a:t>
            </a: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304800" y="152400"/>
            <a:ext cx="3441700" cy="1776413"/>
            <a:chOff x="192" y="96"/>
            <a:chExt cx="2168" cy="1119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" y="96"/>
              <a:ext cx="1152" cy="702"/>
            </a:xfrm>
            <a:prstGeom prst="rect">
              <a:avLst/>
            </a:prstGeom>
            <a:noFill/>
          </p:spPr>
        </p:pic>
        <p:graphicFrame>
          <p:nvGraphicFramePr>
            <p:cNvPr id="9221" name="Object 5"/>
            <p:cNvGraphicFramePr>
              <a:graphicFrameLocks noChangeAspect="1"/>
            </p:cNvGraphicFramePr>
            <p:nvPr/>
          </p:nvGraphicFramePr>
          <p:xfrm>
            <a:off x="192" y="576"/>
            <a:ext cx="590" cy="514"/>
          </p:xfrm>
          <a:graphic>
            <a:graphicData uri="http://schemas.openxmlformats.org/presentationml/2006/ole">
              <p:oleObj spid="_x0000_s9221" name="ACD/3D" r:id="rId5" imgW="3200000" imgH="3315163" progId="ACD.3D">
                <p:embed/>
              </p:oleObj>
            </a:graphicData>
          </a:graphic>
        </p:graphicFrame>
        <p:pic>
          <p:nvPicPr>
            <p:cNvPr id="9222" name="Picture 6" descr="an_1cjw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36" y="480"/>
              <a:ext cx="824" cy="735"/>
            </a:xfrm>
            <a:prstGeom prst="rect">
              <a:avLst/>
            </a:prstGeom>
            <a:noFill/>
          </p:spPr>
        </p:pic>
      </p:grp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1143000"/>
            <a:ext cx="1371600" cy="1033463"/>
          </a:xfrm>
          <a:prstGeom prst="rect">
            <a:avLst/>
          </a:prstGeom>
          <a:noFill/>
        </p:spPr>
      </p:pic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5410200" y="0"/>
            <a:ext cx="3733800" cy="2476500"/>
            <a:chOff x="3408" y="0"/>
            <a:chExt cx="2352" cy="1560"/>
          </a:xfrm>
        </p:grpSpPr>
        <p:pic>
          <p:nvPicPr>
            <p:cNvPr id="9225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12" y="0"/>
              <a:ext cx="1248" cy="936"/>
            </a:xfrm>
            <a:prstGeom prst="rect">
              <a:avLst/>
            </a:prstGeom>
            <a:noFill/>
          </p:spPr>
        </p:pic>
        <p:pic>
          <p:nvPicPr>
            <p:cNvPr id="9226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408" y="96"/>
              <a:ext cx="1152" cy="864"/>
            </a:xfrm>
            <a:prstGeom prst="rect">
              <a:avLst/>
            </a:prstGeom>
            <a:noFill/>
          </p:spPr>
        </p:pic>
        <p:pic>
          <p:nvPicPr>
            <p:cNvPr id="9227" name="Picture 1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92" y="768"/>
              <a:ext cx="1056" cy="704"/>
            </a:xfrm>
            <a:prstGeom prst="rect">
              <a:avLst/>
            </a:prstGeom>
            <a:noFill/>
          </p:spPr>
        </p:pic>
        <p:pic>
          <p:nvPicPr>
            <p:cNvPr id="9228" name="Picture 1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832" y="864"/>
              <a:ext cx="928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066800" y="1828800"/>
            <a:ext cx="73152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ca-ES" sz="3600" b="1">
                <a:latin typeface="Arial" pitchFamily="34" charset="0"/>
              </a:rPr>
              <a:t>Los científicos para interpretar  y explicar los hechos y fen</a:t>
            </a:r>
            <a:r>
              <a:rPr lang="ca-ES" altLang="ja-JP" sz="3600" b="1">
                <a:latin typeface="Arial" pitchFamily="34" charset="0"/>
                <a:ea typeface="ヒラギノ角ゴ Pro W3" pitchFamily="16" charset="-128"/>
              </a:rPr>
              <a:t>ó</a:t>
            </a:r>
            <a:r>
              <a:rPr lang="ca-ES" sz="3600" b="1">
                <a:latin typeface="Arial" pitchFamily="34" charset="0"/>
              </a:rPr>
              <a:t>menos han elaborado modelos te</a:t>
            </a:r>
            <a:r>
              <a:rPr lang="ca-ES" altLang="ja-JP" sz="3600" b="1">
                <a:latin typeface="Arial" pitchFamily="34" charset="0"/>
                <a:ea typeface="ヒラギノ角ゴ Pro W3" pitchFamily="16" charset="-128"/>
              </a:rPr>
              <a:t>ó</a:t>
            </a:r>
            <a:r>
              <a:rPr lang="ca-ES" sz="3600" b="1">
                <a:latin typeface="Arial" pitchFamily="34" charset="0"/>
              </a:rPr>
              <a:t>ricos.</a:t>
            </a:r>
            <a:endParaRPr lang="ca-ES" sz="3200" b="1">
              <a:latin typeface="Arial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143000" y="4419600"/>
            <a:ext cx="6561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ca-ES" sz="3600" b="1">
                <a:solidFill>
                  <a:schemeClr val="accent2"/>
                </a:solidFill>
                <a:latin typeface="Arial" pitchFamily="34" charset="0"/>
              </a:rPr>
              <a:t>Pero, ¿qu</a:t>
            </a:r>
            <a:r>
              <a:rPr lang="ca-ES" altLang="ja-JP" sz="3600" b="1">
                <a:solidFill>
                  <a:schemeClr val="accent2"/>
                </a:solidFill>
                <a:latin typeface="Arial" pitchFamily="34" charset="0"/>
                <a:ea typeface="ヒラギノ角ゴ Pro W3" pitchFamily="16" charset="-128"/>
              </a:rPr>
              <a:t>é</a:t>
            </a:r>
            <a:r>
              <a:rPr lang="ca-ES" sz="3600" b="1">
                <a:solidFill>
                  <a:schemeClr val="accent2"/>
                </a:solidFill>
                <a:latin typeface="Arial" pitchFamily="34" charset="0"/>
              </a:rPr>
              <a:t> son los modelos?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squeleto bailari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0"/>
            <a:ext cx="2667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395288" y="3500438"/>
            <a:ext cx="3559175" cy="3036887"/>
            <a:chOff x="2693" y="1071"/>
            <a:chExt cx="2833" cy="2530"/>
          </a:xfrm>
        </p:grpSpPr>
        <p:pic>
          <p:nvPicPr>
            <p:cNvPr id="14340" name="Picture 4" descr="dos parcelas 5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36" y="1071"/>
              <a:ext cx="2790" cy="2087"/>
            </a:xfrm>
            <a:prstGeom prst="rect">
              <a:avLst/>
            </a:prstGeom>
            <a:noFill/>
          </p:spPr>
        </p:pic>
        <p:sp>
          <p:nvSpPr>
            <p:cNvPr id="14341" name="Text Box 5"/>
            <p:cNvSpPr txBox="1">
              <a:spLocks noChangeArrowheads="1"/>
            </p:cNvSpPr>
            <p:nvPr/>
          </p:nvSpPr>
          <p:spPr bwMode="auto">
            <a:xfrm rot="1806423">
              <a:off x="2693" y="2904"/>
              <a:ext cx="1088" cy="685"/>
            </a:xfrm>
            <a:prstGeom prst="rect">
              <a:avLst/>
            </a:prstGeom>
            <a:solidFill>
              <a:srgbClr val="CCFF99">
                <a:alpha val="59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MX" sz="2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Con lluvia</a:t>
              </a:r>
              <a:endParaRPr lang="es-ES">
                <a:latin typeface="Tahoma" pitchFamily="34" charset="0"/>
              </a:endParaRPr>
            </a:p>
          </p:txBody>
        </p:sp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 rot="-1421118">
              <a:off x="4362" y="2916"/>
              <a:ext cx="1158" cy="685"/>
            </a:xfrm>
            <a:prstGeom prst="rect">
              <a:avLst/>
            </a:prstGeom>
            <a:solidFill>
              <a:srgbClr val="CCFF99">
                <a:alpha val="59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MX" sz="2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Sin lluvia</a:t>
              </a:r>
              <a:endParaRPr lang="es-ES">
                <a:latin typeface="Tahoma" pitchFamily="34" charset="0"/>
              </a:endParaRPr>
            </a:p>
          </p:txBody>
        </p:sp>
      </p:grpSp>
      <p:pic>
        <p:nvPicPr>
          <p:cNvPr id="14343" name="Picture 7" descr="an_1cjw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188913"/>
            <a:ext cx="2527300" cy="2254250"/>
          </a:xfrm>
          <a:prstGeom prst="rect">
            <a:avLst/>
          </a:prstGeom>
          <a:noFill/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2667000" y="2286000"/>
            <a:ext cx="1905000" cy="685800"/>
          </a:xfrm>
          <a:prstGeom prst="rect">
            <a:avLst/>
          </a:prstGeom>
          <a:solidFill>
            <a:srgbClr val="FF9C9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Arial" pitchFamily="34" charset="0"/>
                <a:ea typeface="ヒラギノ角ゴ Pro W3" pitchFamily="16" charset="-128"/>
              </a:rPr>
              <a:t>F=m.a</a:t>
            </a:r>
          </a:p>
        </p:txBody>
      </p:sp>
      <p:pic>
        <p:nvPicPr>
          <p:cNvPr id="14345" name="Picture 9" descr="ModelNaom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520950" cy="3359150"/>
          </a:xfrm>
          <a:prstGeom prst="rect">
            <a:avLst/>
          </a:prstGeom>
          <a:noFill/>
        </p:spPr>
      </p:pic>
      <p:pic>
        <p:nvPicPr>
          <p:cNvPr id="14346" name="Picture 10" descr="modelavi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4438" y="476250"/>
            <a:ext cx="2089150" cy="1568450"/>
          </a:xfrm>
          <a:prstGeom prst="rect">
            <a:avLst/>
          </a:prstGeom>
          <a:noFill/>
        </p:spPr>
      </p:pic>
      <p:pic>
        <p:nvPicPr>
          <p:cNvPr id="14347" name="Picture 11" descr="model interne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437063"/>
            <a:ext cx="3079750" cy="2281237"/>
          </a:xfrm>
          <a:prstGeom prst="rect">
            <a:avLst/>
          </a:prstGeom>
          <a:noFill/>
        </p:spPr>
      </p:pic>
      <p:pic>
        <p:nvPicPr>
          <p:cNvPr id="14348" name="Picture 12" descr="model Taula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37250" y="2708275"/>
            <a:ext cx="3206750" cy="159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116013" y="0"/>
            <a:ext cx="777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_tradnl" sz="3000" b="1">
                <a:solidFill>
                  <a:schemeClr val="accent2"/>
                </a:solidFill>
                <a:latin typeface="Tahoma" pitchFamily="34" charset="0"/>
              </a:rPr>
              <a:t>¿Qu</a:t>
            </a:r>
            <a:r>
              <a:rPr lang="es-ES_tradnl" altLang="ja-JP" sz="3000" b="1">
                <a:solidFill>
                  <a:schemeClr val="accent2"/>
                </a:solidFill>
                <a:latin typeface="Tahoma" pitchFamily="34" charset="0"/>
                <a:ea typeface="MS PGothic" pitchFamily="34" charset="-128"/>
              </a:rPr>
              <a:t>é se entiende por “modelo” en ciencias?</a:t>
            </a:r>
            <a:endParaRPr lang="es-ES_tradnl" sz="300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85800" y="1905000"/>
            <a:ext cx="8153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s-ES_tradnl" sz="2600">
                <a:latin typeface="Tahoma" pitchFamily="34" charset="0"/>
              </a:rPr>
              <a:t>Es una representaci</a:t>
            </a:r>
            <a:r>
              <a:rPr lang="es-ES_tradnl" altLang="ja-JP" sz="2600">
                <a:latin typeface="Tahoma" pitchFamily="34" charset="0"/>
                <a:ea typeface="MS PGothic" pitchFamily="34" charset="-128"/>
              </a:rPr>
              <a:t>ón de un objeto, idea compleja, acontecimiento, proceso o sistema, creado con un objetivo específico (comprender un conjunto de hechos, predecir…) (Gilbert et al, 2000)</a:t>
            </a:r>
          </a:p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s-ES_tradnl" altLang="ja-JP" sz="2600">
              <a:latin typeface="Tahoma" pitchFamily="34" charset="0"/>
              <a:ea typeface="MS PGothic" pitchFamily="34" charset="-128"/>
            </a:endParaRP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s-ES_tradnl" sz="2600">
                <a:latin typeface="Tahoma" pitchFamily="34" charset="0"/>
              </a:rPr>
              <a:t>Es una </a:t>
            </a:r>
            <a:r>
              <a:rPr lang="es-ES_tradnl" altLang="ja-JP" sz="2600">
                <a:latin typeface="Tahoma" pitchFamily="34" charset="0"/>
                <a:ea typeface="MS PGothic" pitchFamily="34" charset="-128"/>
              </a:rPr>
              <a:t>representación “mental”, que se representa a través de diversos lenguajes y se comparte y regula a través de un “modelo expresado”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258888" y="3789363"/>
            <a:ext cx="2057400" cy="2100262"/>
          </a:xfrm>
          <a:prstGeom prst="rect">
            <a:avLst/>
          </a:prstGeom>
          <a:solidFill>
            <a:srgbClr val="2B9A3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a-ES" sz="2400" b="1">
                <a:solidFill>
                  <a:schemeClr val="bg1"/>
                </a:solidFill>
                <a:latin typeface="Arial" pitchFamily="34" charset="0"/>
              </a:rPr>
              <a:t>Enunciados</a:t>
            </a:r>
          </a:p>
          <a:p>
            <a:pPr eaLnBrk="0" hangingPunct="0">
              <a:spcBef>
                <a:spcPct val="50000"/>
              </a:spcBef>
            </a:pPr>
            <a:r>
              <a:rPr lang="ca-ES" sz="2400" b="1">
                <a:solidFill>
                  <a:schemeClr val="bg1"/>
                </a:solidFill>
                <a:latin typeface="Arial" pitchFamily="34" charset="0"/>
              </a:rPr>
              <a:t>Ecuaciones</a:t>
            </a:r>
          </a:p>
          <a:p>
            <a:pPr eaLnBrk="0" hangingPunct="0">
              <a:spcBef>
                <a:spcPct val="50000"/>
              </a:spcBef>
            </a:pPr>
            <a:r>
              <a:rPr lang="ca-ES" sz="2400" b="1">
                <a:solidFill>
                  <a:schemeClr val="bg1"/>
                </a:solidFill>
                <a:latin typeface="Arial" pitchFamily="34" charset="0"/>
              </a:rPr>
              <a:t>Diagramas</a:t>
            </a:r>
          </a:p>
          <a:p>
            <a:pPr eaLnBrk="0" hangingPunct="0">
              <a:spcBef>
                <a:spcPct val="50000"/>
              </a:spcBef>
            </a:pPr>
            <a:r>
              <a:rPr lang="ca-ES" sz="2400" b="1">
                <a:solidFill>
                  <a:schemeClr val="bg1"/>
                </a:solidFill>
                <a:latin typeface="Arial" pitchFamily="34" charset="0"/>
              </a:rPr>
              <a:t>Analog</a:t>
            </a:r>
            <a:r>
              <a:rPr lang="ca-ES" altLang="ja-JP" sz="2400" b="1">
                <a:solidFill>
                  <a:schemeClr val="bg1"/>
                </a:solidFill>
                <a:latin typeface="Arial" pitchFamily="34" charset="0"/>
                <a:ea typeface="ヒラギノ角ゴ Pro W3" pitchFamily="16" charset="-128"/>
              </a:rPr>
              <a:t>ías.</a:t>
            </a:r>
            <a:r>
              <a:rPr lang="ca-ES" sz="2400" b="1">
                <a:solidFill>
                  <a:schemeClr val="bg1"/>
                </a:solidFill>
                <a:latin typeface="Arial" pitchFamily="34" charset="0"/>
              </a:rPr>
              <a:t>..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2051050" y="908050"/>
            <a:ext cx="3657600" cy="2667000"/>
            <a:chOff x="864" y="1152"/>
            <a:chExt cx="2304" cy="1680"/>
          </a:xfrm>
        </p:grpSpPr>
        <p:sp>
          <p:nvSpPr>
            <p:cNvPr id="18436" name="Oval 4"/>
            <p:cNvSpPr>
              <a:spLocks noChangeArrowheads="1"/>
            </p:cNvSpPr>
            <p:nvPr/>
          </p:nvSpPr>
          <p:spPr bwMode="auto">
            <a:xfrm>
              <a:off x="1680" y="1152"/>
              <a:ext cx="1488" cy="1392"/>
            </a:xfrm>
            <a:prstGeom prst="ellipse">
              <a:avLst/>
            </a:prstGeom>
            <a:solidFill>
              <a:srgbClr val="BAB8FF"/>
            </a:solidFill>
            <a:ln w="9525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ca-ES" sz="3200" b="1">
                  <a:solidFill>
                    <a:srgbClr val="9C1742"/>
                  </a:solidFill>
                  <a:latin typeface="Arial" pitchFamily="34" charset="0"/>
                </a:rPr>
                <a:t>modelo </a:t>
              </a:r>
            </a:p>
            <a:p>
              <a:pPr algn="ctr" eaLnBrk="0" hangingPunct="0"/>
              <a:r>
                <a:rPr lang="ca-ES" sz="3200" b="1">
                  <a:solidFill>
                    <a:srgbClr val="9C1742"/>
                  </a:solidFill>
                  <a:latin typeface="Arial" pitchFamily="34" charset="0"/>
                </a:rPr>
                <a:t>te</a:t>
              </a:r>
              <a:r>
                <a:rPr lang="ca-ES" altLang="ja-JP" sz="3200" b="1">
                  <a:solidFill>
                    <a:srgbClr val="9C1742"/>
                  </a:solidFill>
                  <a:latin typeface="Arial" pitchFamily="34" charset="0"/>
                  <a:ea typeface="ヒラギノ角ゴ Pro W3" pitchFamily="16" charset="-128"/>
                </a:rPr>
                <a:t>ó</a:t>
              </a:r>
              <a:r>
                <a:rPr lang="ca-ES" sz="3200" b="1">
                  <a:solidFill>
                    <a:srgbClr val="9C1742"/>
                  </a:solidFill>
                  <a:latin typeface="Arial" pitchFamily="34" charset="0"/>
                </a:rPr>
                <a:t>rico</a:t>
              </a:r>
            </a:p>
          </p:txBody>
        </p:sp>
        <p:cxnSp>
          <p:nvCxnSpPr>
            <p:cNvPr id="18437" name="AutoShape 5"/>
            <p:cNvCxnSpPr>
              <a:cxnSpLocks noChangeShapeType="1"/>
              <a:stCxn id="18434" idx="0"/>
            </p:cNvCxnSpPr>
            <p:nvPr/>
          </p:nvCxnSpPr>
          <p:spPr bwMode="auto">
            <a:xfrm flipV="1">
              <a:off x="1080" y="2112"/>
              <a:ext cx="600" cy="720"/>
            </a:xfrm>
            <a:prstGeom prst="straightConnector1">
              <a:avLst/>
            </a:prstGeom>
            <a:noFill/>
            <a:ln w="38100">
              <a:solidFill>
                <a:srgbClr val="3DD44C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864" y="2400"/>
              <a:ext cx="1021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ca-ES" sz="2400" b="1">
                  <a:solidFill>
                    <a:srgbClr val="9C1742"/>
                  </a:solidFill>
                  <a:latin typeface="Arial" pitchFamily="34" charset="0"/>
                </a:rPr>
                <a:t>definición</a:t>
              </a:r>
            </a:p>
          </p:txBody>
        </p:sp>
      </p:grpSp>
      <p:grpSp>
        <p:nvGrpSpPr>
          <p:cNvPr id="18440" name="Group 8"/>
          <p:cNvGrpSpPr>
            <a:grpSpLocks/>
          </p:cNvGrpSpPr>
          <p:nvPr/>
        </p:nvGrpSpPr>
        <p:grpSpPr bwMode="auto">
          <a:xfrm>
            <a:off x="5013325" y="3681413"/>
            <a:ext cx="4130675" cy="2743200"/>
            <a:chOff x="2976" y="2400"/>
            <a:chExt cx="2459" cy="1624"/>
          </a:xfrm>
        </p:grpSpPr>
        <p:sp>
          <p:nvSpPr>
            <p:cNvPr id="18441" name="Freeform 9"/>
            <p:cNvSpPr>
              <a:spLocks/>
            </p:cNvSpPr>
            <p:nvPr/>
          </p:nvSpPr>
          <p:spPr bwMode="auto">
            <a:xfrm>
              <a:off x="2976" y="2400"/>
              <a:ext cx="2459" cy="1624"/>
            </a:xfrm>
            <a:custGeom>
              <a:avLst/>
              <a:gdLst/>
              <a:ahLst/>
              <a:cxnLst>
                <a:cxn ang="0">
                  <a:pos x="79" y="364"/>
                </a:cxn>
                <a:cxn ang="0">
                  <a:pos x="18" y="1213"/>
                </a:cxn>
                <a:cxn ang="0">
                  <a:pos x="30" y="1588"/>
                </a:cxn>
                <a:cxn ang="0">
                  <a:pos x="103" y="1564"/>
                </a:cxn>
                <a:cxn ang="0">
                  <a:pos x="163" y="1552"/>
                </a:cxn>
                <a:cxn ang="0">
                  <a:pos x="430" y="1528"/>
                </a:cxn>
                <a:cxn ang="0">
                  <a:pos x="1230" y="1443"/>
                </a:cxn>
                <a:cxn ang="0">
                  <a:pos x="1375" y="1431"/>
                </a:cxn>
                <a:cxn ang="0">
                  <a:pos x="1957" y="1407"/>
                </a:cxn>
                <a:cxn ang="0">
                  <a:pos x="1969" y="861"/>
                </a:cxn>
                <a:cxn ang="0">
                  <a:pos x="2139" y="267"/>
                </a:cxn>
                <a:cxn ang="0">
                  <a:pos x="2006" y="0"/>
                </a:cxn>
                <a:cxn ang="0">
                  <a:pos x="1836" y="37"/>
                </a:cxn>
                <a:cxn ang="0">
                  <a:pos x="1521" y="328"/>
                </a:cxn>
                <a:cxn ang="0">
                  <a:pos x="1424" y="485"/>
                </a:cxn>
                <a:cxn ang="0">
                  <a:pos x="1133" y="825"/>
                </a:cxn>
                <a:cxn ang="0">
                  <a:pos x="1000" y="449"/>
                </a:cxn>
                <a:cxn ang="0">
                  <a:pos x="988" y="340"/>
                </a:cxn>
                <a:cxn ang="0">
                  <a:pos x="927" y="61"/>
                </a:cxn>
                <a:cxn ang="0">
                  <a:pos x="369" y="304"/>
                </a:cxn>
                <a:cxn ang="0">
                  <a:pos x="127" y="400"/>
                </a:cxn>
                <a:cxn ang="0">
                  <a:pos x="79" y="413"/>
                </a:cxn>
                <a:cxn ang="0">
                  <a:pos x="18" y="425"/>
                </a:cxn>
                <a:cxn ang="0">
                  <a:pos x="18" y="461"/>
                </a:cxn>
                <a:cxn ang="0">
                  <a:pos x="79" y="364"/>
                </a:cxn>
              </a:cxnLst>
              <a:rect l="0" t="0" r="r" b="b"/>
              <a:pathLst>
                <a:path w="2168" h="1624">
                  <a:moveTo>
                    <a:pt x="79" y="364"/>
                  </a:moveTo>
                  <a:cubicBezTo>
                    <a:pt x="51" y="647"/>
                    <a:pt x="60" y="930"/>
                    <a:pt x="18" y="1213"/>
                  </a:cubicBezTo>
                  <a:cubicBezTo>
                    <a:pt x="22" y="1338"/>
                    <a:pt x="0" y="1466"/>
                    <a:pt x="30" y="1588"/>
                  </a:cubicBezTo>
                  <a:cubicBezTo>
                    <a:pt x="36" y="1612"/>
                    <a:pt x="77" y="1569"/>
                    <a:pt x="103" y="1564"/>
                  </a:cubicBezTo>
                  <a:cubicBezTo>
                    <a:pt x="123" y="1560"/>
                    <a:pt x="142" y="1554"/>
                    <a:pt x="163" y="1552"/>
                  </a:cubicBezTo>
                  <a:cubicBezTo>
                    <a:pt x="251" y="1542"/>
                    <a:pt x="430" y="1528"/>
                    <a:pt x="430" y="1528"/>
                  </a:cubicBezTo>
                  <a:cubicBezTo>
                    <a:pt x="686" y="1465"/>
                    <a:pt x="968" y="1453"/>
                    <a:pt x="1230" y="1443"/>
                  </a:cubicBezTo>
                  <a:cubicBezTo>
                    <a:pt x="1278" y="1439"/>
                    <a:pt x="1326" y="1431"/>
                    <a:pt x="1375" y="1431"/>
                  </a:cubicBezTo>
                  <a:cubicBezTo>
                    <a:pt x="1961" y="1431"/>
                    <a:pt x="1884" y="1624"/>
                    <a:pt x="1957" y="1407"/>
                  </a:cubicBezTo>
                  <a:cubicBezTo>
                    <a:pt x="1961" y="1225"/>
                    <a:pt x="1955" y="1042"/>
                    <a:pt x="1969" y="861"/>
                  </a:cubicBezTo>
                  <a:cubicBezTo>
                    <a:pt x="1985" y="636"/>
                    <a:pt x="2087" y="477"/>
                    <a:pt x="2139" y="267"/>
                  </a:cubicBezTo>
                  <a:cubicBezTo>
                    <a:pt x="2128" y="101"/>
                    <a:pt x="2168" y="35"/>
                    <a:pt x="2006" y="0"/>
                  </a:cubicBezTo>
                  <a:cubicBezTo>
                    <a:pt x="1965" y="5"/>
                    <a:pt x="1875" y="11"/>
                    <a:pt x="1836" y="37"/>
                  </a:cubicBezTo>
                  <a:cubicBezTo>
                    <a:pt x="1768" y="80"/>
                    <a:pt x="1545" y="285"/>
                    <a:pt x="1521" y="328"/>
                  </a:cubicBezTo>
                  <a:cubicBezTo>
                    <a:pt x="1484" y="391"/>
                    <a:pt x="1466" y="426"/>
                    <a:pt x="1424" y="485"/>
                  </a:cubicBezTo>
                  <a:cubicBezTo>
                    <a:pt x="1335" y="606"/>
                    <a:pt x="1214" y="698"/>
                    <a:pt x="1133" y="825"/>
                  </a:cubicBezTo>
                  <a:cubicBezTo>
                    <a:pt x="1100" y="692"/>
                    <a:pt x="1053" y="574"/>
                    <a:pt x="1000" y="449"/>
                  </a:cubicBezTo>
                  <a:cubicBezTo>
                    <a:pt x="996" y="412"/>
                    <a:pt x="990" y="376"/>
                    <a:pt x="988" y="340"/>
                  </a:cubicBezTo>
                  <a:cubicBezTo>
                    <a:pt x="969" y="55"/>
                    <a:pt x="1062" y="94"/>
                    <a:pt x="927" y="61"/>
                  </a:cubicBezTo>
                  <a:cubicBezTo>
                    <a:pt x="776" y="171"/>
                    <a:pt x="549" y="256"/>
                    <a:pt x="369" y="304"/>
                  </a:cubicBezTo>
                  <a:cubicBezTo>
                    <a:pt x="293" y="354"/>
                    <a:pt x="214" y="381"/>
                    <a:pt x="127" y="400"/>
                  </a:cubicBezTo>
                  <a:cubicBezTo>
                    <a:pt x="110" y="403"/>
                    <a:pt x="95" y="409"/>
                    <a:pt x="79" y="413"/>
                  </a:cubicBezTo>
                  <a:cubicBezTo>
                    <a:pt x="58" y="417"/>
                    <a:pt x="34" y="412"/>
                    <a:pt x="18" y="425"/>
                  </a:cubicBezTo>
                  <a:cubicBezTo>
                    <a:pt x="8" y="432"/>
                    <a:pt x="18" y="449"/>
                    <a:pt x="18" y="461"/>
                  </a:cubicBezTo>
                  <a:lnTo>
                    <a:pt x="79" y="364"/>
                  </a:lnTo>
                  <a:close/>
                </a:path>
              </a:pathLst>
            </a:custGeom>
            <a:solidFill>
              <a:srgbClr val="4D467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3168" y="3264"/>
              <a:ext cx="2005" cy="307"/>
            </a:xfrm>
            <a:prstGeom prst="rect">
              <a:avLst/>
            </a:prstGeom>
            <a:solidFill>
              <a:srgbClr val="4D467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ca-ES" sz="2800" b="1">
                  <a:solidFill>
                    <a:schemeClr val="bg1"/>
                  </a:solidFill>
                  <a:latin typeface="Arial" pitchFamily="34" charset="0"/>
                </a:rPr>
                <a:t>Hechos del mundo</a:t>
              </a:r>
              <a:endParaRPr lang="ca-E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</p:grpSp>
      <p:cxnSp>
        <p:nvCxnSpPr>
          <p:cNvPr id="18443" name="AutoShape 11"/>
          <p:cNvCxnSpPr>
            <a:cxnSpLocks noChangeShapeType="1"/>
            <a:stCxn id="18436" idx="5"/>
            <a:endCxn id="18441" idx="14"/>
          </p:cNvCxnSpPr>
          <p:nvPr/>
        </p:nvCxnSpPr>
        <p:spPr bwMode="auto">
          <a:xfrm>
            <a:off x="5362575" y="2794000"/>
            <a:ext cx="2363788" cy="1706563"/>
          </a:xfrm>
          <a:prstGeom prst="straightConnector1">
            <a:avLst/>
          </a:prstGeom>
          <a:noFill/>
          <a:ln w="38100">
            <a:solidFill>
              <a:srgbClr val="3DD44C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4648200" y="3605213"/>
            <a:ext cx="277653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ca-ES" sz="2400" b="1">
                <a:solidFill>
                  <a:srgbClr val="9C1742"/>
                </a:solidFill>
                <a:latin typeface="Arial" pitchFamily="34" charset="0"/>
              </a:rPr>
              <a:t>hip</a:t>
            </a:r>
            <a:r>
              <a:rPr lang="ca-ES" altLang="ja-JP" sz="2400" b="1">
                <a:solidFill>
                  <a:srgbClr val="9C1742"/>
                </a:solidFill>
                <a:latin typeface="Arial" pitchFamily="34" charset="0"/>
                <a:ea typeface="ヒラギノ角ゴ Pro W3" pitchFamily="16" charset="-128"/>
              </a:rPr>
              <a:t>ó</a:t>
            </a:r>
            <a:r>
              <a:rPr lang="ca-ES" sz="2400" b="1">
                <a:solidFill>
                  <a:srgbClr val="9C1742"/>
                </a:solidFill>
                <a:latin typeface="Arial" pitchFamily="34" charset="0"/>
              </a:rPr>
              <a:t>tesis te</a:t>
            </a:r>
            <a:r>
              <a:rPr lang="ca-ES" altLang="ja-JP" sz="2400" b="1">
                <a:solidFill>
                  <a:srgbClr val="9C1742"/>
                </a:solidFill>
                <a:latin typeface="Arial" pitchFamily="34" charset="0"/>
                <a:ea typeface="ヒラギノ角ゴ Pro W3" pitchFamily="16" charset="-128"/>
              </a:rPr>
              <a:t>órica</a:t>
            </a:r>
            <a:r>
              <a:rPr lang="ca-ES" sz="2400" b="1">
                <a:solidFill>
                  <a:srgbClr val="9C1742"/>
                </a:solidFill>
                <a:latin typeface="Arial" pitchFamily="34" charset="0"/>
              </a:rPr>
              <a:t>s</a:t>
            </a: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7105650" y="6491288"/>
            <a:ext cx="1912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a-ES" b="1">
                <a:solidFill>
                  <a:srgbClr val="F5FF0A"/>
                </a:solidFill>
                <a:latin typeface="Arial" pitchFamily="34" charset="0"/>
                <a:ea typeface="MS PGothic" pitchFamily="34" charset="-128"/>
              </a:rPr>
              <a:t>Giere, R.  (1999)</a:t>
            </a:r>
            <a:endParaRPr lang="en-US" b="1">
              <a:solidFill>
                <a:srgbClr val="F5FF0A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838200" y="152400"/>
            <a:ext cx="777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2500">
              <a:solidFill>
                <a:schemeClr val="accent2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theme/theme1.xml><?xml version="1.0" encoding="utf-8"?>
<a:theme xmlns:a="http://schemas.openxmlformats.org/drawingml/2006/main" name="Perfil">
  <a:themeElements>
    <a:clrScheme name="Per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er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252</TotalTime>
  <Words>1492</Words>
  <Application>Microsoft Office PowerPoint</Application>
  <PresentationFormat>On-screen Show (4:3)</PresentationFormat>
  <Paragraphs>262</Paragraphs>
  <Slides>43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Arial</vt:lpstr>
      <vt:lpstr>Verdana</vt:lpstr>
      <vt:lpstr>Times New Roman</vt:lpstr>
      <vt:lpstr>Wingdings</vt:lpstr>
      <vt:lpstr>MS PGothic</vt:lpstr>
      <vt:lpstr>ヒラギノ角ゴ Pro W3</vt:lpstr>
      <vt:lpstr>Times</vt:lpstr>
      <vt:lpstr>Tahoma</vt:lpstr>
      <vt:lpstr>Futura</vt:lpstr>
      <vt:lpstr>Perfil</vt:lpstr>
      <vt:lpstr>ACD/3D</vt:lpstr>
      <vt:lpstr>Secuencias de enseñanza basadas en la construcción de modelos científicos</vt:lpstr>
      <vt:lpstr>Los referentes… </vt:lpstr>
      <vt:lpstr>Competencia científica</vt:lpstr>
      <vt:lpstr>Modelo de enseñanza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Construyendo modelos los alumnos tienen oportunidades para:</vt:lpstr>
      <vt:lpstr>El profesor:    </vt:lpstr>
      <vt:lpstr>Sentido de la construcción del modelo</vt:lpstr>
      <vt:lpstr>Experiencia inicial</vt:lpstr>
      <vt:lpstr>Representación del modelo</vt:lpstr>
      <vt:lpstr>Representación del modelo (Realimentación)</vt:lpstr>
      <vt:lpstr>Comprobación de los modelos</vt:lpstr>
      <vt:lpstr>Slide 21</vt:lpstr>
      <vt:lpstr>Slide 22</vt:lpstr>
      <vt:lpstr>Por ejemplo… ¿Cómo nos mantenemos con vida?</vt:lpstr>
      <vt:lpstr>Experiencia inicial</vt:lpstr>
      <vt:lpstr>Slide 25</vt:lpstr>
      <vt:lpstr>Slide 26</vt:lpstr>
      <vt:lpstr>Slide 27</vt:lpstr>
      <vt:lpstr>Slide 28</vt:lpstr>
      <vt:lpstr>Compartir el significado</vt:lpstr>
      <vt:lpstr>Slide 30</vt:lpstr>
      <vt:lpstr>El maestro:</vt:lpstr>
      <vt:lpstr>El maestro:</vt:lpstr>
      <vt:lpstr>Y se transforma…</vt:lpstr>
      <vt:lpstr>Slide 34</vt:lpstr>
      <vt:lpstr>La experiencia…</vt:lpstr>
      <vt:lpstr>Slide 36</vt:lpstr>
      <vt:lpstr>Repensar la evaluación</vt:lpstr>
      <vt:lpstr>Enseñanza basada en modelos</vt:lpstr>
      <vt:lpstr>Enseñanza basada en modelos</vt:lpstr>
      <vt:lpstr>Enseñanza basada en modelos</vt:lpstr>
      <vt:lpstr>Enseñanza basada en modelos</vt:lpstr>
      <vt:lpstr>¿Y el profesor?</vt:lpstr>
      <vt:lpstr>¿Y el profesor?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Secuencias de enseñanza basadas en la construcción de modelos</dc:title>
  <dc:creator>.</dc:creator>
  <cp:lastModifiedBy>Joel</cp:lastModifiedBy>
  <cp:revision>10</cp:revision>
  <dcterms:created xsi:type="dcterms:W3CDTF">2007-01-10T19:40:14Z</dcterms:created>
  <dcterms:modified xsi:type="dcterms:W3CDTF">2012-09-07T00:48:28Z</dcterms:modified>
</cp:coreProperties>
</file>