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990-8608-4EDF-A299-FF02A10E438A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EFCD4A-6105-4DDE-AFFF-6BD09C7B41CF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990-8608-4EDF-A299-FF02A10E438A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D4A-6105-4DDE-AFFF-6BD09C7B41C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990-8608-4EDF-A299-FF02A10E438A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D4A-6105-4DDE-AFFF-6BD09C7B41C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990-8608-4EDF-A299-FF02A10E438A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D4A-6105-4DDE-AFFF-6BD09C7B41CF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990-8608-4EDF-A299-FF02A10E438A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EFCD4A-6105-4DDE-AFFF-6BD09C7B41C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990-8608-4EDF-A299-FF02A10E438A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D4A-6105-4DDE-AFFF-6BD09C7B41CF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990-8608-4EDF-A299-FF02A10E438A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D4A-6105-4DDE-AFFF-6BD09C7B41CF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990-8608-4EDF-A299-FF02A10E438A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D4A-6105-4DDE-AFFF-6BD09C7B41C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990-8608-4EDF-A299-FF02A10E438A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D4A-6105-4DDE-AFFF-6BD09C7B41C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990-8608-4EDF-A299-FF02A10E438A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D4A-6105-4DDE-AFFF-6BD09C7B41CF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1990-8608-4EDF-A299-FF02A10E438A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EFCD4A-6105-4DDE-AFFF-6BD09C7B41CF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DE1990-8608-4EDF-A299-FF02A10E438A}" type="datetimeFigureOut">
              <a:rPr lang="es-MX" smtClean="0"/>
              <a:pPr/>
              <a:t>06/09/2012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EFCD4A-6105-4DDE-AFFF-6BD09C7B41CF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1164704"/>
          </a:xfrm>
        </p:spPr>
        <p:txBody>
          <a:bodyPr>
            <a:normAutofit/>
          </a:bodyPr>
          <a:lstStyle/>
          <a:p>
            <a:r>
              <a:rPr lang="es-MX" sz="4000" dirty="0" smtClean="0">
                <a:solidFill>
                  <a:schemeClr val="tx1"/>
                </a:solidFill>
              </a:rPr>
              <a:t>Dr. Joel </a:t>
            </a:r>
            <a:r>
              <a:rPr lang="es-MX" sz="4000" dirty="0" err="1" smtClean="0">
                <a:solidFill>
                  <a:schemeClr val="tx1"/>
                </a:solidFill>
              </a:rPr>
              <a:t>Meléndrez</a:t>
            </a:r>
            <a:r>
              <a:rPr lang="es-MX" sz="4000" dirty="0" smtClean="0">
                <a:solidFill>
                  <a:schemeClr val="tx1"/>
                </a:solidFill>
              </a:rPr>
              <a:t> Arenas 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Química I</a:t>
            </a:r>
            <a:endParaRPr lang="es-MX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404664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INSTITUTO DEL DESIERTO DE SANTA ANA</a:t>
            </a:r>
          </a:p>
          <a:p>
            <a:pPr algn="ctr"/>
            <a:r>
              <a:rPr lang="es-MX" sz="2400" b="1" dirty="0" smtClean="0"/>
              <a:t>LICENCIATURA EN CIENCIA Y TECNOLOGÍA</a:t>
            </a:r>
            <a:endParaRPr lang="es-MX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43808" y="6021288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SEPTIEMBRE   DE   2012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 GENERAL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200" dirty="0" smtClean="0"/>
              <a:t>Iniciarse en el estudio del campo disciplinar de la Química y en el tratamiento de los contenidos curriculares de la química escolar.</a:t>
            </a:r>
            <a:endParaRPr lang="es-MX" sz="3200" dirty="0"/>
          </a:p>
        </p:txBody>
      </p:sp>
      <p:pic>
        <p:nvPicPr>
          <p:cNvPr id="1026" name="Picture 2" descr="http://4.bp.blogspot.com/-JS7IL-LpqYM/TnKRvrC0LjI/AAAAAAAAAHw/ML30xIlsEZ4/s1600/cienc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212976"/>
            <a:ext cx="3810000" cy="2867025"/>
          </a:xfrm>
          <a:prstGeom prst="rect">
            <a:avLst/>
          </a:prstGeom>
          <a:noFill/>
        </p:spPr>
      </p:pic>
      <p:pic>
        <p:nvPicPr>
          <p:cNvPr id="1028" name="Picture 4" descr="http://2.bp.blogspot.com/_jIkFVZ4aPtU/TA6rJBRJ8PI/AAAAAAAAADU/Ub2zlFa77AI/S692/qu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140968"/>
            <a:ext cx="3456384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143000"/>
          </a:xfrm>
        </p:spPr>
        <p:txBody>
          <a:bodyPr/>
          <a:lstStyle/>
          <a:p>
            <a:r>
              <a:rPr lang="es-MX" dirty="0" smtClean="0"/>
              <a:t>Programa de la asignatura: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777240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600" dirty="0" smtClean="0"/>
              <a:t>1.Química</a:t>
            </a:r>
          </a:p>
          <a:p>
            <a:pPr>
              <a:buNone/>
            </a:pPr>
            <a:r>
              <a:rPr lang="es-MX" sz="3600" dirty="0" smtClean="0"/>
              <a:t>	1.1 Presente y pasado de la química</a:t>
            </a:r>
          </a:p>
          <a:p>
            <a:pPr>
              <a:buNone/>
            </a:pPr>
            <a:r>
              <a:rPr lang="es-MX" sz="3600" dirty="0" smtClean="0"/>
              <a:t>	1.2 Relación de la química con las demás ciencias</a:t>
            </a:r>
          </a:p>
          <a:p>
            <a:pPr>
              <a:buNone/>
            </a:pPr>
            <a:r>
              <a:rPr lang="es-MX" sz="3600" dirty="0" smtClean="0"/>
              <a:t>	1.3 La química escolar</a:t>
            </a:r>
          </a:p>
          <a:p>
            <a:pPr>
              <a:buNone/>
            </a:pPr>
            <a:r>
              <a:rPr lang="es-MX" sz="3600" dirty="0" smtClean="0"/>
              <a:t>	1.4 Importancia del estudio de la química</a:t>
            </a:r>
          </a:p>
          <a:p>
            <a:pPr>
              <a:buNone/>
            </a:pPr>
            <a:r>
              <a:rPr lang="es-MX" sz="3600" dirty="0" smtClean="0"/>
              <a:t>	1.5 La tecnología al servicio de la química</a:t>
            </a:r>
          </a:p>
          <a:p>
            <a:endParaRPr lang="es-MX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Programa: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MX" sz="4000" dirty="0" smtClean="0"/>
              <a:t>2. Las características de los materiales</a:t>
            </a:r>
          </a:p>
          <a:p>
            <a:pPr>
              <a:buNone/>
            </a:pPr>
            <a:r>
              <a:rPr lang="es-MX" sz="4000" dirty="0" smtClean="0"/>
              <a:t>	2.1 Los modelos científicos</a:t>
            </a:r>
          </a:p>
          <a:p>
            <a:pPr>
              <a:buNone/>
            </a:pPr>
            <a:r>
              <a:rPr lang="es-MX" sz="4000" dirty="0" smtClean="0"/>
              <a:t>	2.3 Propiedades y caracterización de las sustancias</a:t>
            </a:r>
          </a:p>
          <a:p>
            <a:pPr>
              <a:buNone/>
            </a:pPr>
            <a:r>
              <a:rPr lang="es-MX" sz="4000" dirty="0" smtClean="0"/>
              <a:t>	2.4 Clasificación de las sustancias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Programa: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sz="3600" dirty="0" smtClean="0"/>
              <a:t>3. La diversidad de propiedades de los materiales y su clasificación química</a:t>
            </a:r>
          </a:p>
          <a:p>
            <a:pPr algn="just">
              <a:buNone/>
            </a:pPr>
            <a:r>
              <a:rPr lang="es-MX" sz="3600" dirty="0" smtClean="0"/>
              <a:t>	3.1 Criterios de clasificación de las sustancias</a:t>
            </a:r>
          </a:p>
          <a:p>
            <a:pPr algn="just">
              <a:buNone/>
            </a:pPr>
            <a:r>
              <a:rPr lang="es-MX" sz="3600" dirty="0" smtClean="0"/>
              <a:t>	3.2 Moléculas, átomos, iones e isótopos</a:t>
            </a:r>
          </a:p>
          <a:p>
            <a:pPr algn="just">
              <a:buNone/>
            </a:pPr>
            <a:r>
              <a:rPr lang="es-MX" sz="3600" dirty="0" smtClean="0"/>
              <a:t>	3.3 La tabla periódica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922114"/>
          </a:xfrm>
        </p:spPr>
        <p:txBody>
          <a:bodyPr/>
          <a:lstStyle/>
          <a:p>
            <a:r>
              <a:rPr lang="es-MX" dirty="0" smtClean="0"/>
              <a:t>Criterios de Evaluación: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856984" cy="5688632"/>
          </a:xfrm>
        </p:spPr>
        <p:txBody>
          <a:bodyPr>
            <a:noAutofit/>
          </a:bodyPr>
          <a:lstStyle/>
          <a:p>
            <a:r>
              <a:rPr lang="es-MX" sz="3000" dirty="0" smtClean="0"/>
              <a:t>Asistencia      10%    (3 </a:t>
            </a:r>
            <a:r>
              <a:rPr lang="es-MX" sz="3000" dirty="0" err="1" smtClean="0"/>
              <a:t>Sab</a:t>
            </a:r>
            <a:r>
              <a:rPr lang="es-MX" sz="3000" dirty="0" smtClean="0"/>
              <a:t> 100% con 80% derecho a </a:t>
            </a:r>
            <a:r>
              <a:rPr lang="es-MX" sz="3000" dirty="0" err="1" smtClean="0"/>
              <a:t>calif</a:t>
            </a:r>
            <a:r>
              <a:rPr lang="es-MX" sz="3000" dirty="0" smtClean="0"/>
              <a:t>)  </a:t>
            </a:r>
          </a:p>
          <a:p>
            <a:r>
              <a:rPr lang="es-MX" sz="3000" dirty="0" smtClean="0"/>
              <a:t>Puntualidad   10% (10 Min de tolerancia)</a:t>
            </a:r>
          </a:p>
          <a:p>
            <a:r>
              <a:rPr lang="es-MX" sz="3000" dirty="0" smtClean="0"/>
              <a:t>Permanencia </a:t>
            </a:r>
            <a:r>
              <a:rPr lang="es-MX" sz="3000" u="sng" dirty="0" smtClean="0"/>
              <a:t>10% </a:t>
            </a:r>
            <a:r>
              <a:rPr lang="es-MX" sz="3000" dirty="0" smtClean="0"/>
              <a:t>(Relatoría a la 1:40)</a:t>
            </a:r>
          </a:p>
          <a:p>
            <a:pPr>
              <a:buNone/>
            </a:pPr>
            <a:r>
              <a:rPr lang="es-MX" sz="3000" dirty="0" smtClean="0"/>
              <a:t>                         </a:t>
            </a:r>
            <a:r>
              <a:rPr lang="es-MX" sz="3000" b="1" u="sng" dirty="0" smtClean="0"/>
              <a:t>30%</a:t>
            </a:r>
          </a:p>
          <a:p>
            <a:r>
              <a:rPr lang="es-MX" sz="3000" dirty="0" smtClean="0"/>
              <a:t>Participación </a:t>
            </a:r>
            <a:r>
              <a:rPr lang="es-MX" sz="3000" b="1" dirty="0" smtClean="0"/>
              <a:t>10%</a:t>
            </a:r>
          </a:p>
          <a:p>
            <a:r>
              <a:rPr lang="es-MX" sz="3000" dirty="0" smtClean="0"/>
              <a:t>Trabajo Expuesto: </a:t>
            </a:r>
            <a:r>
              <a:rPr lang="es-MX" sz="3000" b="1" dirty="0" smtClean="0"/>
              <a:t>20%</a:t>
            </a:r>
          </a:p>
          <a:p>
            <a:r>
              <a:rPr lang="es-MX" sz="3000" dirty="0" smtClean="0"/>
              <a:t>Trabajo Escrito: Planeación Didáctica de la Exposición: </a:t>
            </a:r>
            <a:r>
              <a:rPr lang="es-MX" sz="3000" b="1" dirty="0" smtClean="0"/>
              <a:t>20%</a:t>
            </a:r>
          </a:p>
          <a:p>
            <a:r>
              <a:rPr lang="es-MX" sz="3000" dirty="0" smtClean="0"/>
              <a:t>Autoevaluación: </a:t>
            </a:r>
            <a:r>
              <a:rPr lang="es-MX" sz="3000" b="1" dirty="0" smtClean="0"/>
              <a:t>10%</a:t>
            </a:r>
          </a:p>
          <a:p>
            <a:r>
              <a:rPr lang="es-MX" sz="3000" dirty="0" err="1" smtClean="0"/>
              <a:t>Coevaluación</a:t>
            </a:r>
            <a:r>
              <a:rPr lang="es-MX" sz="3000" dirty="0" smtClean="0"/>
              <a:t>: </a:t>
            </a:r>
            <a:r>
              <a:rPr lang="es-MX" sz="3000" b="1" dirty="0" smtClean="0"/>
              <a:t>10%</a:t>
            </a:r>
            <a:endParaRPr lang="es-MX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Trabajo en Equipo (Temas)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s-MX" sz="3200" dirty="0" smtClean="0"/>
              <a:t>Presente y pasado de la Química</a:t>
            </a:r>
          </a:p>
          <a:p>
            <a:pPr marL="514350" indent="-514350">
              <a:buAutoNum type="arabicParenR"/>
            </a:pPr>
            <a:r>
              <a:rPr lang="es-MX" sz="3200" dirty="0" smtClean="0"/>
              <a:t>Relación de la química con otras ciencias y la importancia de su estudio.</a:t>
            </a:r>
          </a:p>
          <a:p>
            <a:pPr marL="514350" indent="-514350">
              <a:buAutoNum type="arabicParenR"/>
            </a:pPr>
            <a:r>
              <a:rPr lang="es-MX" sz="3200" dirty="0" smtClean="0"/>
              <a:t>La tecnología al servicio de la Química</a:t>
            </a:r>
          </a:p>
          <a:p>
            <a:pPr marL="514350" indent="-514350">
              <a:buAutoNum type="arabicParenR"/>
            </a:pPr>
            <a:r>
              <a:rPr lang="es-MX" sz="3200" dirty="0" smtClean="0"/>
              <a:t>Propiedades, Caracterización y Clasificación de las sustancias y los criterios de clasificación de las sustancias</a:t>
            </a:r>
          </a:p>
          <a:p>
            <a:pPr marL="514350" indent="-514350">
              <a:buAutoNum type="arabicParenR"/>
            </a:pPr>
            <a:r>
              <a:rPr lang="es-MX" sz="3200" dirty="0" smtClean="0"/>
              <a:t>Moléculas, átomos, iones e isótopos</a:t>
            </a:r>
          </a:p>
          <a:p>
            <a:pPr marL="514350" indent="-514350">
              <a:buAutoNum type="arabicParenR"/>
            </a:pPr>
            <a:r>
              <a:rPr lang="es-MX" sz="3200" dirty="0" smtClean="0"/>
              <a:t>La Tabla Periódica.</a:t>
            </a:r>
          </a:p>
          <a:p>
            <a:pPr marL="514350" indent="-514350">
              <a:buAutoNum type="arabicParenR"/>
            </a:pP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</TotalTime>
  <Words>203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Química I</vt:lpstr>
      <vt:lpstr>OBJETIVO GENERAL </vt:lpstr>
      <vt:lpstr>Programa de la asignatura:</vt:lpstr>
      <vt:lpstr>Programa:</vt:lpstr>
      <vt:lpstr>Programa:</vt:lpstr>
      <vt:lpstr>Criterios de Evaluación:</vt:lpstr>
      <vt:lpstr>Trabajo en Equipo (Temas)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 I</dc:title>
  <dc:creator>Joel</dc:creator>
  <cp:lastModifiedBy>Joel</cp:lastModifiedBy>
  <cp:revision>5</cp:revision>
  <dcterms:created xsi:type="dcterms:W3CDTF">2012-09-06T23:33:24Z</dcterms:created>
  <dcterms:modified xsi:type="dcterms:W3CDTF">2012-09-07T00:51:10Z</dcterms:modified>
</cp:coreProperties>
</file>